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5"/>
  </p:notesMasterIdLst>
  <p:sldIdLst>
    <p:sldId id="367" r:id="rId2"/>
    <p:sldId id="366" r:id="rId3"/>
    <p:sldId id="322" r:id="rId4"/>
    <p:sldId id="326" r:id="rId5"/>
    <p:sldId id="343" r:id="rId6"/>
    <p:sldId id="344" r:id="rId7"/>
    <p:sldId id="328" r:id="rId8"/>
    <p:sldId id="329" r:id="rId9"/>
    <p:sldId id="332" r:id="rId10"/>
    <p:sldId id="331" r:id="rId11"/>
    <p:sldId id="333" r:id="rId12"/>
    <p:sldId id="334" r:id="rId13"/>
    <p:sldId id="336" r:id="rId14"/>
    <p:sldId id="337" r:id="rId15"/>
    <p:sldId id="338" r:id="rId16"/>
    <p:sldId id="342" r:id="rId17"/>
    <p:sldId id="346" r:id="rId18"/>
    <p:sldId id="347" r:id="rId19"/>
    <p:sldId id="349" r:id="rId20"/>
    <p:sldId id="351" r:id="rId21"/>
    <p:sldId id="352" r:id="rId22"/>
    <p:sldId id="354" r:id="rId23"/>
    <p:sldId id="356" r:id="rId24"/>
    <p:sldId id="355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69" r:id="rId43"/>
    <p:sldId id="379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91" r:id="rId53"/>
    <p:sldId id="389" r:id="rId54"/>
    <p:sldId id="390" r:id="rId55"/>
    <p:sldId id="393" r:id="rId56"/>
    <p:sldId id="392" r:id="rId57"/>
    <p:sldId id="395" r:id="rId58"/>
    <p:sldId id="399" r:id="rId59"/>
    <p:sldId id="401" r:id="rId60"/>
    <p:sldId id="397" r:id="rId61"/>
    <p:sldId id="396" r:id="rId62"/>
    <p:sldId id="402" r:id="rId63"/>
    <p:sldId id="403" r:id="rId64"/>
  </p:sldIdLst>
  <p:sldSz cx="9144000" cy="6858000" type="screen4x3"/>
  <p:notesSz cx="6858000" cy="9144000"/>
  <p:embeddedFontLst>
    <p:embeddedFont>
      <p:font typeface="HY견고딕" panose="02030600000101010101" pitchFamily="18" charset="-127"/>
      <p:regular r:id="rId66"/>
    </p:embeddedFont>
    <p:embeddedFont>
      <p:font typeface="HY신명조" panose="02030600000101010101" pitchFamily="18" charset="-127"/>
      <p:regular r:id="rId67"/>
    </p:embeddedFont>
    <p:embeddedFont>
      <p:font typeface="맑은 고딕" panose="020B0503020000020004" pitchFamily="50" charset="-127"/>
      <p:regular r:id="rId68"/>
      <p:bold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Helvetica" panose="020B0604020202020204" pitchFamily="34" charset="0"/>
      <p:regular r:id="rId74"/>
      <p:bold r:id="rId75"/>
      <p:italic r:id="rId76"/>
      <p:boldItalic r:id="rId77"/>
    </p:embeddedFont>
    <p:embeddedFont>
      <p:font typeface="Cambria Math" panose="02040503050406030204" pitchFamily="18" charset="0"/>
      <p:regular r:id="rId78"/>
    </p:embeddedFont>
    <p:embeddedFont>
      <p:font typeface="HY나무B" panose="020B0600000101010101" charset="-127"/>
      <p:regular r:id="rId79"/>
    </p:embeddedFont>
    <p:embeddedFont>
      <p:font typeface="함초롬바탕" panose="020B0600000101010101" charset="-127"/>
      <p:regular r:id="rId80"/>
      <p:bold r:id="rId81"/>
    </p:embeddedFont>
    <p:embeddedFont>
      <p:font typeface="-윤고딕330" panose="020B0600000101010101" charset="-127"/>
      <p:regular r:id="rId82"/>
    </p:embeddedFont>
    <p:embeddedFont>
      <p:font typeface="-윤고딕320" panose="020B0600000101010101" charset="-127"/>
      <p:regular r:id="rId8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ver." id="{8C41E613-0295-6549-909E-AC320B6D1D69}">
          <p14:sldIdLst>
            <p14:sldId id="367"/>
            <p14:sldId id="366"/>
            <p14:sldId id="322"/>
            <p14:sldId id="326"/>
            <p14:sldId id="343"/>
            <p14:sldId id="344"/>
            <p14:sldId id="328"/>
            <p14:sldId id="329"/>
            <p14:sldId id="332"/>
            <p14:sldId id="331"/>
            <p14:sldId id="333"/>
            <p14:sldId id="334"/>
            <p14:sldId id="336"/>
            <p14:sldId id="337"/>
            <p14:sldId id="338"/>
            <p14:sldId id="342"/>
            <p14:sldId id="346"/>
            <p14:sldId id="347"/>
            <p14:sldId id="349"/>
            <p14:sldId id="351"/>
            <p14:sldId id="352"/>
            <p14:sldId id="354"/>
            <p14:sldId id="356"/>
            <p14:sldId id="355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69"/>
            <p14:sldId id="379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91"/>
            <p14:sldId id="389"/>
            <p14:sldId id="390"/>
            <p14:sldId id="393"/>
            <p14:sldId id="392"/>
            <p14:sldId id="395"/>
            <p14:sldId id="399"/>
            <p14:sldId id="401"/>
            <p14:sldId id="397"/>
            <p14:sldId id="396"/>
            <p14:sldId id="402"/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3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3BD"/>
    <a:srgbClr val="FFFFB7"/>
    <a:srgbClr val="FFFFA7"/>
    <a:srgbClr val="212121"/>
    <a:srgbClr val="282828"/>
    <a:srgbClr val="269DD6"/>
    <a:srgbClr val="F8AB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89057" autoAdjust="0"/>
  </p:normalViewPr>
  <p:slideViewPr>
    <p:cSldViewPr snapToGrid="0">
      <p:cViewPr varScale="1">
        <p:scale>
          <a:sx n="68" d="100"/>
          <a:sy n="68" d="100"/>
        </p:scale>
        <p:origin x="744" y="66"/>
      </p:cViewPr>
      <p:guideLst>
        <p:guide orient="horz" pos="233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3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76" Type="http://schemas.openxmlformats.org/officeDocument/2006/relationships/font" Target="fonts/font11.fntdata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7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7C2C0-BDEC-4DFB-860D-6915FF858D51}" type="datetimeFigureOut">
              <a:rPr lang="en-US" smtClean="0"/>
              <a:pPr/>
              <a:t>3/15/2018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F7922-A642-4A7B-B7AF-1DBFAA9011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06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306217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96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96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96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96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라지</a:t>
            </a:r>
            <a:r>
              <a:rPr lang="en-US" baseline="0" dirty="0"/>
              <a:t> </a:t>
            </a:r>
            <a:r>
              <a:rPr lang="ko-KR" altLang="en-US" baseline="0" dirty="0" err="1"/>
              <a:t>스몰러</a:t>
            </a:r>
            <a:r>
              <a:rPr lang="ko-KR" altLang="en-US" baseline="0" dirty="0"/>
              <a:t> </a:t>
            </a:r>
            <a:r>
              <a:rPr lang="en-US" altLang="ko-KR" baseline="0" dirty="0"/>
              <a:t>k </a:t>
            </a:r>
            <a:r>
              <a:rPr lang="ko-KR" altLang="en-US" baseline="0" dirty="0"/>
              <a:t>적당한 </a:t>
            </a:r>
            <a:r>
              <a:rPr lang="en-US" altLang="ko-KR" baseline="0" dirty="0"/>
              <a:t>k </a:t>
            </a:r>
            <a:r>
              <a:rPr lang="ko-KR" altLang="en-US" baseline="0" dirty="0"/>
              <a:t>선택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96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96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모델을 생성하지 않지</a:t>
            </a:r>
            <a:r>
              <a:rPr lang="en-US" altLang="ko-KR" dirty="0"/>
              <a:t>?!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17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모델을 생성하지 않지</a:t>
            </a:r>
            <a:r>
              <a:rPr lang="en-US" altLang="ko-KR" dirty="0"/>
              <a:t>?!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0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모델을 생성하지 않지</a:t>
            </a:r>
            <a:r>
              <a:rPr lang="en-US" altLang="ko-KR" dirty="0"/>
              <a:t>?!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3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모델을 생성하지 않지</a:t>
            </a:r>
            <a:r>
              <a:rPr lang="en-US" altLang="ko-KR" dirty="0"/>
              <a:t>?!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62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42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모델을 생성하지 않지</a:t>
            </a:r>
            <a:r>
              <a:rPr lang="en-US" altLang="ko-KR" dirty="0"/>
              <a:t>?!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63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모델을 생성하지 않지</a:t>
            </a:r>
            <a:r>
              <a:rPr lang="en-US" altLang="ko-KR" dirty="0"/>
              <a:t>?!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67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모델을 생성하지 않지</a:t>
            </a:r>
            <a:r>
              <a:rPr lang="en-US" altLang="ko-KR" dirty="0"/>
              <a:t>?!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401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모델을 생성하지 않지</a:t>
            </a:r>
            <a:r>
              <a:rPr lang="en-US" altLang="ko-KR" dirty="0"/>
              <a:t>?!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16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모델을 생성하지 않지</a:t>
            </a:r>
            <a:r>
              <a:rPr lang="en-US" altLang="ko-KR" dirty="0"/>
              <a:t>?!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891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모델을 생성하지 않지</a:t>
            </a:r>
            <a:r>
              <a:rPr lang="en-US" altLang="ko-KR" dirty="0"/>
              <a:t>?!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71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모델을 생성하지 않지</a:t>
            </a:r>
            <a:r>
              <a:rPr lang="en-US" altLang="ko-KR" dirty="0"/>
              <a:t>?!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448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모델을 생성하지 않지</a:t>
            </a:r>
            <a:r>
              <a:rPr lang="en-US" altLang="ko-KR" dirty="0"/>
              <a:t>?!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1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모델을 생성하지 않지</a:t>
            </a:r>
            <a:r>
              <a:rPr lang="en-US" altLang="ko-KR" dirty="0"/>
              <a:t>?!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905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모델을 생성하지 않지</a:t>
            </a:r>
            <a:r>
              <a:rPr lang="en-US" altLang="ko-KR" dirty="0"/>
              <a:t>?!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17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827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모델을 생성하지 않지</a:t>
            </a:r>
            <a:r>
              <a:rPr lang="en-US" altLang="ko-KR" dirty="0"/>
              <a:t>?!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62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모델을 생성하지 않지</a:t>
            </a:r>
            <a:r>
              <a:rPr lang="en-US" altLang="ko-KR" dirty="0"/>
              <a:t>?!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06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모델을 생성하지 않지</a:t>
            </a:r>
            <a:r>
              <a:rPr lang="en-US" altLang="ko-KR" dirty="0"/>
              <a:t>?!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6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67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670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암환자인데 암환자가 아니라고 맞추는 경우를 최대한 줄이는게 중요 </a:t>
            </a:r>
            <a:r>
              <a:rPr lang="en-US" altLang="ko-KR" dirty="0"/>
              <a:t>– Recall</a:t>
            </a:r>
          </a:p>
          <a:p>
            <a:r>
              <a:rPr lang="ko-KR" altLang="en-US" dirty="0" err="1"/>
              <a:t>스팸매일이</a:t>
            </a:r>
            <a:r>
              <a:rPr lang="ko-KR" altLang="en-US" dirty="0"/>
              <a:t> 아닌데 </a:t>
            </a:r>
            <a:r>
              <a:rPr lang="ko-KR" altLang="en-US" dirty="0" err="1"/>
              <a:t>스팸매일이라고</a:t>
            </a:r>
            <a:r>
              <a:rPr lang="ko-KR" altLang="en-US" dirty="0"/>
              <a:t> 맞추는 경우를 최대한 줄이는게 중요 </a:t>
            </a:r>
            <a:r>
              <a:rPr lang="en-US" altLang="ko-KR" dirty="0"/>
              <a:t>- precision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5909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암환자인데 암환자가 아니라고 맞추는 경우를 최대한 줄이는게 중요 </a:t>
            </a:r>
            <a:r>
              <a:rPr lang="en-US" altLang="ko-KR" dirty="0"/>
              <a:t>– Recall</a:t>
            </a:r>
          </a:p>
          <a:p>
            <a:r>
              <a:rPr lang="ko-KR" altLang="en-US" dirty="0" err="1"/>
              <a:t>스팸매일이</a:t>
            </a:r>
            <a:r>
              <a:rPr lang="ko-KR" altLang="en-US" dirty="0"/>
              <a:t> 아닌데 </a:t>
            </a:r>
            <a:r>
              <a:rPr lang="ko-KR" altLang="en-US" dirty="0" err="1"/>
              <a:t>스팸매일이라고</a:t>
            </a:r>
            <a:r>
              <a:rPr lang="ko-KR" altLang="en-US" dirty="0"/>
              <a:t> 맞추는 경우를 최대한 줄이는게 중요 </a:t>
            </a:r>
            <a:r>
              <a:rPr lang="en-US" altLang="ko-KR" dirty="0"/>
              <a:t>- precision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90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암환자인데 암환자가 아니라고 맞추는 경우를 최대한 줄이는게 중요 </a:t>
            </a:r>
            <a:r>
              <a:rPr lang="en-US" altLang="ko-KR" dirty="0"/>
              <a:t>– Recall</a:t>
            </a:r>
          </a:p>
          <a:p>
            <a:r>
              <a:rPr lang="ko-KR" altLang="en-US" dirty="0" err="1"/>
              <a:t>스팸매일이</a:t>
            </a:r>
            <a:r>
              <a:rPr lang="ko-KR" altLang="en-US" dirty="0"/>
              <a:t> 아닌데 </a:t>
            </a:r>
            <a:r>
              <a:rPr lang="ko-KR" altLang="en-US" dirty="0" err="1"/>
              <a:t>스팸매일이라고</a:t>
            </a:r>
            <a:r>
              <a:rPr lang="ko-KR" altLang="en-US" dirty="0"/>
              <a:t> 맞추는 경우를 최대한 줄이는게 중요 </a:t>
            </a:r>
            <a:r>
              <a:rPr lang="en-US" altLang="ko-KR" dirty="0"/>
              <a:t>- precision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179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암환자인데 암환자가 아니라고 맞추는 경우를 최대한 줄이는게 중요 </a:t>
            </a:r>
            <a:r>
              <a:rPr lang="en-US" altLang="ko-KR" dirty="0"/>
              <a:t>– Recall</a:t>
            </a:r>
          </a:p>
          <a:p>
            <a:r>
              <a:rPr lang="ko-KR" altLang="en-US" dirty="0" err="1"/>
              <a:t>스팸매일이</a:t>
            </a:r>
            <a:r>
              <a:rPr lang="ko-KR" altLang="en-US" dirty="0"/>
              <a:t> 아닌데 </a:t>
            </a:r>
            <a:r>
              <a:rPr lang="ko-KR" altLang="en-US" dirty="0" err="1"/>
              <a:t>스팸매일이라고</a:t>
            </a:r>
            <a:r>
              <a:rPr lang="ko-KR" altLang="en-US" dirty="0"/>
              <a:t> 맞추는 경우를 최대한 줄이는게 중요 </a:t>
            </a:r>
            <a:r>
              <a:rPr lang="en-US" altLang="ko-KR" dirty="0"/>
              <a:t>- precision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90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암환자인데 암환자가 아니라고 맞추는 경우를 최대한 줄이는게 중요 </a:t>
            </a:r>
            <a:r>
              <a:rPr lang="en-US" altLang="ko-KR" dirty="0"/>
              <a:t>– Recall</a:t>
            </a:r>
          </a:p>
          <a:p>
            <a:r>
              <a:rPr lang="ko-KR" altLang="en-US" dirty="0" err="1"/>
              <a:t>스팸매일이</a:t>
            </a:r>
            <a:r>
              <a:rPr lang="ko-KR" altLang="en-US" dirty="0"/>
              <a:t> 아닌데 </a:t>
            </a:r>
            <a:r>
              <a:rPr lang="ko-KR" altLang="en-US" dirty="0" err="1"/>
              <a:t>스팸매일이라고</a:t>
            </a:r>
            <a:r>
              <a:rPr lang="ko-KR" altLang="en-US" dirty="0"/>
              <a:t> 맞추는 경우를 최대한 줄이는게 중요 </a:t>
            </a:r>
            <a:r>
              <a:rPr lang="en-US" altLang="ko-KR" dirty="0"/>
              <a:t>- precision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6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1016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암환자인데 암환자가 아니라고 맞추는 경우를 최대한 줄이는게 중요 </a:t>
            </a:r>
            <a:r>
              <a:rPr lang="en-US" altLang="ko-KR" dirty="0"/>
              <a:t>– Recall</a:t>
            </a:r>
          </a:p>
          <a:p>
            <a:r>
              <a:rPr lang="ko-KR" altLang="en-US" dirty="0" err="1"/>
              <a:t>스팸매일이</a:t>
            </a:r>
            <a:r>
              <a:rPr lang="ko-KR" altLang="en-US" dirty="0"/>
              <a:t> 아닌데 </a:t>
            </a:r>
            <a:r>
              <a:rPr lang="ko-KR" altLang="en-US" dirty="0" err="1"/>
              <a:t>스팸매일이라고</a:t>
            </a:r>
            <a:r>
              <a:rPr lang="ko-KR" altLang="en-US" dirty="0"/>
              <a:t> 맞추는 경우를 최대한 줄이는게 중요 </a:t>
            </a:r>
            <a:r>
              <a:rPr lang="en-US" altLang="ko-KR" dirty="0"/>
              <a:t>- precision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752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915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리샘플링</a:t>
            </a:r>
            <a:r>
              <a:rPr lang="ko-KR" altLang="en-US" dirty="0"/>
              <a:t> 기법 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86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70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모델을 생성하지 않지</a:t>
            </a:r>
            <a:r>
              <a:rPr lang="en-US" altLang="ko-KR" dirty="0"/>
              <a:t>?!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96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96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96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F7922-A642-4A7B-B7AF-1DBFAA9011A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96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B589-BBA9-4D58-9DFF-10DF52AB8CB5}" type="datetimeFigureOut">
              <a:rPr lang="ko-KR" altLang="en-US" smtClean="0"/>
              <a:pPr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186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B589-BBA9-4D58-9DFF-10DF52AB8CB5}" type="datetimeFigureOut">
              <a:rPr lang="ko-KR" altLang="en-US" smtClean="0"/>
              <a:pPr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412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B589-BBA9-4D58-9DFF-10DF52AB8CB5}" type="datetimeFigureOut">
              <a:rPr lang="ko-KR" altLang="en-US" smtClean="0"/>
              <a:pPr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037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B589-BBA9-4D58-9DFF-10DF52AB8CB5}" type="datetimeFigureOut">
              <a:rPr lang="ko-KR" altLang="en-US" smtClean="0"/>
              <a:pPr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8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B589-BBA9-4D58-9DFF-10DF52AB8CB5}" type="datetimeFigureOut">
              <a:rPr lang="ko-KR" altLang="en-US" smtClean="0"/>
              <a:pPr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B589-BBA9-4D58-9DFF-10DF52AB8CB5}" type="datetimeFigureOut">
              <a:rPr lang="ko-KR" altLang="en-US" smtClean="0"/>
              <a:pPr/>
              <a:t>2018-03-15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036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B589-BBA9-4D58-9DFF-10DF52AB8CB5}" type="datetimeFigureOut">
              <a:rPr lang="ko-KR" altLang="en-US" smtClean="0"/>
              <a:pPr/>
              <a:t>2018-03-15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4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B589-BBA9-4D58-9DFF-10DF52AB8CB5}" type="datetimeFigureOut">
              <a:rPr lang="ko-KR" altLang="en-US" smtClean="0"/>
              <a:pPr/>
              <a:t>2018-03-15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236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B589-BBA9-4D58-9DFF-10DF52AB8CB5}" type="datetimeFigureOut">
              <a:rPr lang="ko-KR" altLang="en-US" smtClean="0"/>
              <a:pPr/>
              <a:t>2018-03-15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373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5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5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B589-BBA9-4D58-9DFF-10DF52AB8CB5}" type="datetimeFigureOut">
              <a:rPr lang="ko-KR" altLang="en-US" smtClean="0"/>
              <a:pPr/>
              <a:t>2018-03-15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07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B589-BBA9-4D58-9DFF-10DF52AB8CB5}" type="datetimeFigureOut">
              <a:rPr lang="ko-KR" altLang="en-US" smtClean="0"/>
              <a:pPr/>
              <a:t>2018-03-15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0B589-BBA9-4D58-9DFF-10DF52AB8CB5}" type="datetimeFigureOut">
              <a:rPr lang="ko-KR" altLang="en-US" smtClean="0"/>
              <a:pPr/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C0C9F-DD45-4FD1-93DE-7626A11C69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98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1.png" descr="BOAZ_Log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7017" y="672925"/>
            <a:ext cx="2888066" cy="2888066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0" y="3503841"/>
            <a:ext cx="9143999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lvl="0" algn="ctr"/>
            <a:r>
              <a:rPr lang="en-US" sz="2800" spc="-150" dirty="0">
                <a:solidFill>
                  <a:srgbClr val="0D0D0D">
                    <a:alpha val="99000"/>
                  </a:srgbClr>
                </a:solidFill>
                <a:latin typeface="HY나무B" panose="02030600000101010101" pitchFamily="18" charset="-127"/>
                <a:ea typeface="HY나무B" panose="02030600000101010101" pitchFamily="18" charset="-127"/>
                <a:sym typeface="Helvetica"/>
              </a:rPr>
              <a:t>Clustering, Evaluating, Improving</a:t>
            </a:r>
          </a:p>
          <a:p>
            <a:pPr lvl="0" algn="ctr"/>
            <a:endParaRPr sz="2800" spc="-150" dirty="0">
              <a:solidFill>
                <a:srgbClr val="0D0D0D">
                  <a:alpha val="99000"/>
                </a:srgbClr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2997777" y="4872994"/>
            <a:ext cx="3037306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lvl="0" algn="ctr" defTabSz="457200">
              <a:lnSpc>
                <a:spcPct val="120000"/>
              </a:lnSpc>
            </a:pPr>
            <a:r>
              <a:rPr lang="en-US" altLang="ko-KR" sz="2000" b="1" spc="-45" dirty="0">
                <a:solidFill>
                  <a:srgbClr val="0D0D0D">
                    <a:alpha val="99000"/>
                  </a:srgbClr>
                </a:solidFill>
                <a:latin typeface="+mn-ea"/>
                <a:cs typeface="-윤고딕320"/>
                <a:sym typeface="Helvetica"/>
              </a:rPr>
              <a:t>D</a:t>
            </a:r>
            <a:r>
              <a:rPr lang="ko-KR" altLang="en-US" sz="2000" b="1" spc="-45" dirty="0">
                <a:solidFill>
                  <a:srgbClr val="0D0D0D">
                    <a:alpha val="99000"/>
                  </a:srgbClr>
                </a:solidFill>
                <a:latin typeface="+mn-ea"/>
                <a:cs typeface="-윤고딕320"/>
                <a:sym typeface="Helvetica"/>
              </a:rPr>
              <a:t>조</a:t>
            </a:r>
            <a:endParaRPr lang="en-US" altLang="ko-KR" sz="2000" b="1" spc="-45" dirty="0">
              <a:solidFill>
                <a:srgbClr val="0D0D0D">
                  <a:alpha val="99000"/>
                </a:srgbClr>
              </a:solidFill>
              <a:latin typeface="+mn-ea"/>
              <a:cs typeface="-윤고딕320"/>
              <a:sym typeface="Helvetica"/>
            </a:endParaRPr>
          </a:p>
          <a:p>
            <a:pPr lvl="0" algn="ctr" defTabSz="457200">
              <a:lnSpc>
                <a:spcPct val="120000"/>
              </a:lnSpc>
            </a:pPr>
            <a:r>
              <a:rPr lang="ko-KR" altLang="en-US" sz="2000" b="1" spc="-45" dirty="0">
                <a:solidFill>
                  <a:srgbClr val="0D0D0D">
                    <a:alpha val="99000"/>
                  </a:srgbClr>
                </a:solidFill>
                <a:latin typeface="+mn-ea"/>
                <a:cs typeface="-윤고딕320"/>
                <a:sym typeface="Helvetica"/>
              </a:rPr>
              <a:t>김용규 </a:t>
            </a:r>
            <a:r>
              <a:rPr lang="ko-KR" altLang="en-US" sz="2000" b="1" spc="-45" dirty="0" err="1">
                <a:solidFill>
                  <a:srgbClr val="0D0D0D">
                    <a:alpha val="99000"/>
                  </a:srgbClr>
                </a:solidFill>
                <a:latin typeface="+mn-ea"/>
                <a:cs typeface="-윤고딕320"/>
                <a:sym typeface="Helvetica"/>
              </a:rPr>
              <a:t>배윤성</a:t>
            </a:r>
            <a:r>
              <a:rPr lang="ko-KR" altLang="en-US" sz="2000" b="1" spc="-45" dirty="0">
                <a:solidFill>
                  <a:srgbClr val="0D0D0D">
                    <a:alpha val="99000"/>
                  </a:srgbClr>
                </a:solidFill>
                <a:latin typeface="+mn-ea"/>
                <a:cs typeface="-윤고딕320"/>
                <a:sym typeface="Helvetica"/>
              </a:rPr>
              <a:t> </a:t>
            </a:r>
            <a:r>
              <a:rPr lang="ko-KR" altLang="en-US" sz="2000" b="1" spc="-45" dirty="0" err="1">
                <a:solidFill>
                  <a:srgbClr val="0D0D0D">
                    <a:alpha val="99000"/>
                  </a:srgbClr>
                </a:solidFill>
                <a:latin typeface="+mn-ea"/>
                <a:cs typeface="-윤고딕320"/>
                <a:sym typeface="Helvetica"/>
              </a:rPr>
              <a:t>홍예지</a:t>
            </a:r>
            <a:r>
              <a:rPr lang="ko-KR" altLang="en-US" sz="2000" b="1" spc="-45" dirty="0">
                <a:solidFill>
                  <a:srgbClr val="0D0D0D">
                    <a:alpha val="99000"/>
                  </a:srgbClr>
                </a:solidFill>
                <a:latin typeface="+mn-ea"/>
                <a:cs typeface="-윤고딕320"/>
                <a:sym typeface="Helvetica"/>
              </a:rPr>
              <a:t>   </a:t>
            </a:r>
            <a:endParaRPr lang="en-US" altLang="ko-KR" sz="2000" b="1" spc="-45" dirty="0">
              <a:solidFill>
                <a:srgbClr val="0D0D0D">
                  <a:alpha val="99000"/>
                </a:srgbClr>
              </a:solidFill>
              <a:latin typeface="+mn-ea"/>
              <a:cs typeface="-윤고딕320"/>
              <a:sym typeface="Helvetica"/>
            </a:endParaRPr>
          </a:p>
          <a:p>
            <a:pPr lvl="0" algn="ctr" defTabSz="457200">
              <a:lnSpc>
                <a:spcPct val="120000"/>
              </a:lnSpc>
            </a:pPr>
            <a:r>
              <a:rPr lang="ko-KR" altLang="en-US" sz="2000" b="1" spc="-45" dirty="0">
                <a:solidFill>
                  <a:srgbClr val="0D0D0D">
                    <a:alpha val="99000"/>
                  </a:srgbClr>
                </a:solidFill>
                <a:latin typeface="+mn-ea"/>
                <a:cs typeface="-윤고딕320"/>
                <a:sym typeface="Helvetica"/>
              </a:rPr>
              <a:t>서주희 </a:t>
            </a:r>
            <a:r>
              <a:rPr lang="ko-KR" altLang="en-US" sz="2000" b="1" spc="-45" dirty="0" err="1">
                <a:solidFill>
                  <a:srgbClr val="0D0D0D">
                    <a:alpha val="99000"/>
                  </a:srgbClr>
                </a:solidFill>
                <a:latin typeface="+mn-ea"/>
                <a:cs typeface="-윤고딕320"/>
                <a:sym typeface="Helvetica"/>
              </a:rPr>
              <a:t>이예림</a:t>
            </a:r>
            <a:r>
              <a:rPr lang="ko-KR" altLang="en-US" sz="2000" b="1" spc="-45" dirty="0">
                <a:solidFill>
                  <a:srgbClr val="0D0D0D">
                    <a:alpha val="99000"/>
                  </a:srgbClr>
                </a:solidFill>
                <a:latin typeface="+mn-ea"/>
                <a:cs typeface="-윤고딕320"/>
                <a:sym typeface="Helvetica"/>
              </a:rPr>
              <a:t> 김강민</a:t>
            </a:r>
            <a:endParaRPr lang="en-US" altLang="ko-KR" sz="2000" b="1" spc="-45" dirty="0">
              <a:solidFill>
                <a:srgbClr val="0D0D0D">
                  <a:alpha val="99000"/>
                </a:srgbClr>
              </a:solidFill>
              <a:latin typeface="+mn-ea"/>
              <a:cs typeface="-윤고딕320"/>
              <a:sym typeface="Helvetica"/>
            </a:endParaRPr>
          </a:p>
        </p:txBody>
      </p:sp>
      <p:sp>
        <p:nvSpPr>
          <p:cNvPr id="5" name="Shape 64"/>
          <p:cNvSpPr/>
          <p:nvPr/>
        </p:nvSpPr>
        <p:spPr>
          <a:xfrm>
            <a:off x="1600200" y="3117012"/>
            <a:ext cx="5981699" cy="0"/>
          </a:xfrm>
          <a:prstGeom prst="line">
            <a:avLst/>
          </a:prstGeom>
          <a:ln w="3175">
            <a:solidFill>
              <a:srgbClr val="0D0D0D">
                <a:alpha val="23000"/>
              </a:srgbClr>
            </a:solidFill>
            <a:headEnd type="oval"/>
            <a:tailEnd type="oval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719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795" y="1482769"/>
            <a:ext cx="16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[</a:t>
            </a:r>
            <a:r>
              <a:rPr lang="ko-KR" altLang="en-US" dirty="0">
                <a:latin typeface="+mj-ea"/>
                <a:ea typeface="+mj-ea"/>
              </a:rPr>
              <a:t>거리 계산</a:t>
            </a:r>
            <a:r>
              <a:rPr lang="en-US" altLang="ko-KR" dirty="0">
                <a:latin typeface="+mj-ea"/>
                <a:ea typeface="+mj-ea"/>
              </a:rPr>
              <a:t>]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0580" y="1976718"/>
            <a:ext cx="7582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+mn-ea"/>
              </a:rPr>
              <a:t>유클리드</a:t>
            </a:r>
            <a:r>
              <a:rPr lang="ko-KR" altLang="en-US" sz="2000" b="1" dirty="0">
                <a:latin typeface="+mn-ea"/>
              </a:rPr>
              <a:t> 거리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가장 짧은 직접적인 경로를 나타내는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일직선으로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 측정</a:t>
            </a:r>
            <a:endParaRPr lang="en-US" altLang="ko-KR" dirty="0"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93" y="2549059"/>
            <a:ext cx="654367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2" y="4577884"/>
            <a:ext cx="720405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DEE0CE-43C0-45E5-A18E-B6D9E1D4196E}"/>
              </a:ext>
            </a:extLst>
          </p:cNvPr>
          <p:cNvSpPr txBox="1"/>
          <p:nvPr/>
        </p:nvSpPr>
        <p:spPr>
          <a:xfrm>
            <a:off x="878683" y="780452"/>
            <a:ext cx="498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Knn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알고리즘  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:  </a:t>
            </a:r>
            <a:r>
              <a:rPr lang="ko-KR" altLang="en-US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최근접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이웃을  사용한  분류</a:t>
            </a:r>
          </a:p>
        </p:txBody>
      </p:sp>
    </p:spTree>
    <p:extLst>
      <p:ext uri="{BB962C8B-B14F-4D97-AF65-F5344CB8AC3E}">
        <p14:creationId xmlns:p14="http://schemas.microsoft.com/office/powerpoint/2010/main" val="3130486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795" y="1482769"/>
            <a:ext cx="16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[</a:t>
            </a:r>
            <a:r>
              <a:rPr lang="ko-KR" altLang="en-US" dirty="0">
                <a:latin typeface="+mj-ea"/>
                <a:ea typeface="+mj-ea"/>
              </a:rPr>
              <a:t>거리 계산</a:t>
            </a:r>
            <a:r>
              <a:rPr lang="en-US" altLang="ko-KR" dirty="0">
                <a:latin typeface="+mj-ea"/>
                <a:ea typeface="+mj-ea"/>
              </a:rPr>
              <a:t>]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0580" y="1976718"/>
            <a:ext cx="7582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맨하튼 거리</a:t>
            </a:r>
            <a:r>
              <a:rPr lang="en-US" altLang="ko-KR" dirty="0"/>
              <a:t>: </a:t>
            </a:r>
            <a:r>
              <a:rPr lang="ko-KR" altLang="en-US" dirty="0"/>
              <a:t>보행자가 도시의 블록을 걸어 다니는 경로를 바탕</a:t>
            </a:r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0" y="2376828"/>
            <a:ext cx="717279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044A87-E108-4430-8F96-37D7A0DE0293}"/>
              </a:ext>
            </a:extLst>
          </p:cNvPr>
          <p:cNvSpPr txBox="1"/>
          <p:nvPr/>
        </p:nvSpPr>
        <p:spPr>
          <a:xfrm>
            <a:off x="878683" y="780452"/>
            <a:ext cx="498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Knn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알고리즘  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:  </a:t>
            </a:r>
            <a:r>
              <a:rPr lang="ko-KR" altLang="en-US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최근접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이웃을  사용한  분류</a:t>
            </a:r>
          </a:p>
        </p:txBody>
      </p:sp>
    </p:spTree>
    <p:extLst>
      <p:ext uri="{BB962C8B-B14F-4D97-AF65-F5344CB8AC3E}">
        <p14:creationId xmlns:p14="http://schemas.microsoft.com/office/powerpoint/2010/main" val="4119576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795" y="1482769"/>
            <a:ext cx="183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[</a:t>
            </a:r>
            <a:r>
              <a:rPr lang="ko-KR" altLang="en-US" dirty="0">
                <a:latin typeface="+mj-ea"/>
                <a:ea typeface="+mj-ea"/>
              </a:rPr>
              <a:t>눈 가린 식사</a:t>
            </a:r>
            <a:r>
              <a:rPr lang="en-US" altLang="ko-KR" dirty="0">
                <a:latin typeface="+mj-ea"/>
                <a:ea typeface="+mj-ea"/>
              </a:rPr>
              <a:t>]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96907" y="1436602"/>
            <a:ext cx="5769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Tomato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는 과일인가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?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야채인가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?</a:t>
            </a:r>
            <a:endParaRPr lang="ko-KR" altLang="en-US" sz="2400" dirty="0">
              <a:solidFill>
                <a:schemeClr val="accent2">
                  <a:lumMod val="7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2" r="956"/>
          <a:stretch/>
        </p:blipFill>
        <p:spPr bwMode="auto">
          <a:xfrm>
            <a:off x="876740" y="2191871"/>
            <a:ext cx="7319472" cy="418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411" y="2865333"/>
            <a:ext cx="4114800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241461-AF4A-46B4-B9C1-1CD0ABB84D91}"/>
              </a:ext>
            </a:extLst>
          </p:cNvPr>
          <p:cNvSpPr txBox="1"/>
          <p:nvPr/>
        </p:nvSpPr>
        <p:spPr>
          <a:xfrm>
            <a:off x="878683" y="780452"/>
            <a:ext cx="498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Knn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알고리즘  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:  </a:t>
            </a:r>
            <a:r>
              <a:rPr lang="ko-KR" altLang="en-US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최근접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이웃을  사용한  분류</a:t>
            </a:r>
          </a:p>
        </p:txBody>
      </p:sp>
    </p:spTree>
    <p:extLst>
      <p:ext uri="{BB962C8B-B14F-4D97-AF65-F5344CB8AC3E}">
        <p14:creationId xmlns:p14="http://schemas.microsoft.com/office/powerpoint/2010/main" val="2730542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795" y="1482769"/>
            <a:ext cx="183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[</a:t>
            </a:r>
            <a:r>
              <a:rPr lang="ko-KR" altLang="en-US" dirty="0">
                <a:latin typeface="+mj-ea"/>
                <a:ea typeface="+mj-ea"/>
              </a:rPr>
              <a:t>눈 가린 식사</a:t>
            </a:r>
            <a:r>
              <a:rPr lang="en-US" altLang="ko-KR" dirty="0">
                <a:latin typeface="+mj-ea"/>
                <a:ea typeface="+mj-ea"/>
              </a:rPr>
              <a:t>]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96907" y="1436602"/>
            <a:ext cx="5769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Tomato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는 과일인가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?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야채인가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?</a:t>
            </a:r>
            <a:endParaRPr lang="ko-KR" altLang="en-US" sz="2400" dirty="0">
              <a:solidFill>
                <a:schemeClr val="accent2">
                  <a:lumMod val="7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2" r="956"/>
          <a:stretch/>
        </p:blipFill>
        <p:spPr bwMode="auto">
          <a:xfrm>
            <a:off x="876740" y="2191871"/>
            <a:ext cx="7319472" cy="418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411" y="2865333"/>
            <a:ext cx="4114800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085" y="2694830"/>
            <a:ext cx="4118785" cy="368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4622695"/>
            <a:ext cx="350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823944" y="3792956"/>
            <a:ext cx="1372268" cy="493010"/>
            <a:chOff x="6823944" y="3792956"/>
            <a:chExt cx="1372268" cy="493010"/>
          </a:xfrm>
          <a:solidFill>
            <a:schemeClr val="bg2">
              <a:lumMod val="75000"/>
            </a:schemeClr>
          </a:solidFill>
        </p:grpSpPr>
        <p:sp>
          <p:nvSpPr>
            <p:cNvPr id="4" name="모서리가 둥근 사각형 설명선 3"/>
            <p:cNvSpPr/>
            <p:nvPr/>
          </p:nvSpPr>
          <p:spPr>
            <a:xfrm>
              <a:off x="6823944" y="3792956"/>
              <a:ext cx="1372268" cy="493010"/>
            </a:xfrm>
            <a:prstGeom prst="wedgeRoundRectCallout">
              <a:avLst>
                <a:gd name="adj1" fmla="val -34091"/>
                <a:gd name="adj2" fmla="val 120101"/>
                <a:gd name="adj3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882054" y="3854795"/>
              <a:ext cx="1314158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1NN </a:t>
              </a:r>
              <a:r>
                <a:rPr lang="ko-KR" altLang="en-US" dirty="0"/>
                <a:t>분류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E1F0D73-B392-4641-8BD7-F8BA1B3BC7FC}"/>
              </a:ext>
            </a:extLst>
          </p:cNvPr>
          <p:cNvSpPr txBox="1"/>
          <p:nvPr/>
        </p:nvSpPr>
        <p:spPr>
          <a:xfrm>
            <a:off x="878683" y="780452"/>
            <a:ext cx="498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Knn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알고리즘  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:  </a:t>
            </a:r>
            <a:r>
              <a:rPr lang="ko-KR" altLang="en-US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최근접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이웃을  사용한  분류</a:t>
            </a:r>
          </a:p>
        </p:txBody>
      </p:sp>
    </p:spTree>
    <p:extLst>
      <p:ext uri="{BB962C8B-B14F-4D97-AF65-F5344CB8AC3E}">
        <p14:creationId xmlns:p14="http://schemas.microsoft.com/office/powerpoint/2010/main" val="354648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795" y="1482769"/>
            <a:ext cx="183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[</a:t>
            </a:r>
            <a:r>
              <a:rPr lang="ko-KR" altLang="en-US" dirty="0">
                <a:latin typeface="+mj-ea"/>
                <a:ea typeface="+mj-ea"/>
              </a:rPr>
              <a:t>눈 가린 식사</a:t>
            </a:r>
            <a:r>
              <a:rPr lang="en-US" altLang="ko-KR" dirty="0">
                <a:latin typeface="+mj-ea"/>
                <a:ea typeface="+mj-ea"/>
              </a:rPr>
              <a:t>]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96907" y="1436602"/>
            <a:ext cx="5769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Tomato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는 과일인가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?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야채인가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?</a:t>
            </a:r>
            <a:endParaRPr lang="ko-KR" altLang="en-US" sz="2400" dirty="0">
              <a:solidFill>
                <a:schemeClr val="accent2">
                  <a:lumMod val="7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2" r="956"/>
          <a:stretch/>
        </p:blipFill>
        <p:spPr bwMode="auto">
          <a:xfrm>
            <a:off x="876740" y="2191871"/>
            <a:ext cx="7319472" cy="418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411" y="2865333"/>
            <a:ext cx="4114800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085" y="2694830"/>
            <a:ext cx="4118785" cy="368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412" y="2720463"/>
            <a:ext cx="4323458" cy="3761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6448114" y="3299946"/>
            <a:ext cx="1372268" cy="493010"/>
            <a:chOff x="6823944" y="3792956"/>
            <a:chExt cx="1372268" cy="493010"/>
          </a:xfrm>
        </p:grpSpPr>
        <p:sp>
          <p:nvSpPr>
            <p:cNvPr id="19" name="모서리가 둥근 사각형 설명선 18"/>
            <p:cNvSpPr/>
            <p:nvPr/>
          </p:nvSpPr>
          <p:spPr>
            <a:xfrm>
              <a:off x="6823944" y="3792956"/>
              <a:ext cx="1372268" cy="493010"/>
            </a:xfrm>
            <a:prstGeom prst="wedgeRoundRectCallout">
              <a:avLst>
                <a:gd name="adj1" fmla="val -34091"/>
                <a:gd name="adj2" fmla="val 120101"/>
                <a:gd name="adj3" fmla="val 16667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82054" y="3854795"/>
              <a:ext cx="1314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3NN </a:t>
              </a:r>
              <a:r>
                <a:rPr lang="ko-KR" altLang="en-US" dirty="0"/>
                <a:t>분류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8118012-1242-46A6-B0FD-F7BD1CDC8C25}"/>
              </a:ext>
            </a:extLst>
          </p:cNvPr>
          <p:cNvSpPr txBox="1"/>
          <p:nvPr/>
        </p:nvSpPr>
        <p:spPr>
          <a:xfrm>
            <a:off x="878683" y="780452"/>
            <a:ext cx="498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Knn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알고리즘  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:  </a:t>
            </a:r>
            <a:r>
              <a:rPr lang="ko-KR" altLang="en-US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최근접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이웃을  사용한  분류</a:t>
            </a:r>
          </a:p>
        </p:txBody>
      </p:sp>
    </p:spTree>
    <p:extLst>
      <p:ext uri="{BB962C8B-B14F-4D97-AF65-F5344CB8AC3E}">
        <p14:creationId xmlns:p14="http://schemas.microsoft.com/office/powerpoint/2010/main" val="237007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795" y="1482769"/>
            <a:ext cx="2912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[</a:t>
            </a:r>
            <a:r>
              <a:rPr lang="ko-KR" altLang="en-US" sz="2000" b="1" dirty="0">
                <a:latin typeface="+mj-ea"/>
                <a:ea typeface="+mj-ea"/>
              </a:rPr>
              <a:t>적당한 </a:t>
            </a:r>
            <a:r>
              <a:rPr lang="en-US" altLang="ko-KR" sz="2000" b="1" dirty="0">
                <a:latin typeface="+mj-ea"/>
                <a:ea typeface="+mj-ea"/>
              </a:rPr>
              <a:t>k</a:t>
            </a:r>
            <a:r>
              <a:rPr lang="ko-KR" altLang="en-US" sz="2000" b="1" dirty="0">
                <a:latin typeface="+mj-ea"/>
                <a:ea typeface="+mj-ea"/>
              </a:rPr>
              <a:t>의 선택</a:t>
            </a:r>
            <a:r>
              <a:rPr lang="en-US" altLang="ko-KR" sz="2000" b="1" dirty="0">
                <a:latin typeface="+mj-ea"/>
                <a:ea typeface="+mj-ea"/>
              </a:rPr>
              <a:t>]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402" y="1882879"/>
            <a:ext cx="5326429" cy="2413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29170" y="4438768"/>
            <a:ext cx="613459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보통 </a:t>
            </a:r>
            <a:r>
              <a:rPr lang="en-US" altLang="ko-KR" dirty="0"/>
              <a:t>k</a:t>
            </a:r>
            <a:r>
              <a:rPr lang="ko-KR" altLang="en-US" dirty="0"/>
              <a:t>는 </a:t>
            </a:r>
            <a:r>
              <a:rPr lang="en-US" altLang="ko-KR" dirty="0"/>
              <a:t>3</a:t>
            </a:r>
            <a:r>
              <a:rPr lang="ko-KR" altLang="en-US" dirty="0"/>
              <a:t>과 </a:t>
            </a:r>
            <a:r>
              <a:rPr lang="en-US" altLang="ko-KR" dirty="0"/>
              <a:t>10 </a:t>
            </a:r>
            <a:r>
              <a:rPr lang="ko-KR" altLang="en-US" dirty="0"/>
              <a:t>사이에서 결정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일반적으로 훈련 데이터의 개수에 제곱근으로 설정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ex) </a:t>
            </a:r>
            <a:r>
              <a:rPr lang="ko-KR" altLang="en-US" dirty="0" err="1"/>
              <a:t>데이터수</a:t>
            </a:r>
            <a:r>
              <a:rPr lang="ko-KR" altLang="en-US" dirty="0"/>
              <a:t> </a:t>
            </a:r>
            <a:r>
              <a:rPr lang="en-US" altLang="ko-KR" dirty="0"/>
              <a:t>=15</a:t>
            </a:r>
            <a:r>
              <a:rPr lang="ko-KR" altLang="en-US" dirty="0"/>
              <a:t>개 </a:t>
            </a:r>
            <a:r>
              <a:rPr lang="en-US" altLang="ko-KR" dirty="0"/>
              <a:t> 15</a:t>
            </a:r>
            <a:r>
              <a:rPr lang="ko-KR" altLang="en-US" dirty="0"/>
              <a:t>의 제곱근은 </a:t>
            </a:r>
            <a:r>
              <a:rPr lang="en-US" altLang="ko-KR" dirty="0"/>
              <a:t>3.87 =&gt; k=4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- hyper-</a:t>
            </a:r>
            <a:r>
              <a:rPr lang="en-US" altLang="ko-KR" dirty="0" err="1"/>
              <a:t>parmeter</a:t>
            </a:r>
            <a:r>
              <a:rPr lang="en-US" altLang="ko-KR" dirty="0"/>
              <a:t> tuning- </a:t>
            </a:r>
            <a:r>
              <a:rPr lang="ko-KR" altLang="en-US" dirty="0"/>
              <a:t>검증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889508-7BE6-48C1-8823-2A2658F7289E}"/>
              </a:ext>
            </a:extLst>
          </p:cNvPr>
          <p:cNvSpPr txBox="1"/>
          <p:nvPr/>
        </p:nvSpPr>
        <p:spPr>
          <a:xfrm>
            <a:off x="878683" y="780452"/>
            <a:ext cx="498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Knn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알고리즘  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:  </a:t>
            </a:r>
            <a:r>
              <a:rPr lang="ko-KR" altLang="en-US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최근접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이웃을  사용한  분류</a:t>
            </a:r>
          </a:p>
        </p:txBody>
      </p:sp>
    </p:spTree>
    <p:extLst>
      <p:ext uri="{BB962C8B-B14F-4D97-AF65-F5344CB8AC3E}">
        <p14:creationId xmlns:p14="http://schemas.microsoft.com/office/powerpoint/2010/main" val="3402137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795" y="1489953"/>
            <a:ext cx="399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[</a:t>
            </a:r>
            <a:r>
              <a:rPr lang="en-US" altLang="ko-KR" b="1" dirty="0" err="1">
                <a:latin typeface="+mj-ea"/>
                <a:ea typeface="+mj-ea"/>
              </a:rPr>
              <a:t>kNN</a:t>
            </a:r>
            <a:r>
              <a:rPr lang="ko-KR" altLang="en-US" b="1" dirty="0">
                <a:latin typeface="+mj-ea"/>
                <a:ea typeface="+mj-ea"/>
              </a:rPr>
              <a:t> 알고리즘은 왜 게으른가</a:t>
            </a:r>
            <a:r>
              <a:rPr lang="en-US" altLang="ko-KR" b="1" dirty="0">
                <a:latin typeface="+mj-ea"/>
                <a:ea typeface="+mj-ea"/>
              </a:rPr>
              <a:t>?]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6740" y="2070847"/>
            <a:ext cx="72036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- </a:t>
            </a:r>
            <a:r>
              <a:rPr lang="ko-KR" altLang="en-US" dirty="0"/>
              <a:t>학습과 모델을 만드는 과정</a:t>
            </a:r>
            <a:r>
              <a:rPr lang="en-US" altLang="ko-KR" dirty="0"/>
              <a:t>(</a:t>
            </a:r>
            <a:r>
              <a:rPr lang="ko-KR" altLang="en-US" dirty="0"/>
              <a:t>추상화 </a:t>
            </a:r>
            <a:r>
              <a:rPr lang="en-US" altLang="ko-KR" dirty="0"/>
              <a:t>&amp; </a:t>
            </a:r>
            <a:r>
              <a:rPr lang="ko-KR" altLang="en-US" dirty="0"/>
              <a:t>일반화 과정</a:t>
            </a:r>
            <a:r>
              <a:rPr lang="en-US" altLang="ko-KR" dirty="0"/>
              <a:t>)</a:t>
            </a:r>
            <a:r>
              <a:rPr lang="ko-KR" altLang="en-US" dirty="0"/>
              <a:t> 생략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 - </a:t>
            </a:r>
            <a:r>
              <a:rPr lang="en-US" altLang="ko-KR" dirty="0" err="1"/>
              <a:t>kNN</a:t>
            </a:r>
            <a:r>
              <a:rPr lang="en-US" altLang="ko-KR" dirty="0"/>
              <a:t> </a:t>
            </a:r>
            <a:r>
              <a:rPr lang="ko-KR" altLang="en-US" dirty="0"/>
              <a:t>알고리즘은 어떤 것도 학습하지 않고 훈련 데이터를 그대로    저장할 뿐이다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훈련 데이터에 심한 의존성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280C90-3364-448E-883F-A93F7D28692F}"/>
              </a:ext>
            </a:extLst>
          </p:cNvPr>
          <p:cNvSpPr txBox="1"/>
          <p:nvPr/>
        </p:nvSpPr>
        <p:spPr>
          <a:xfrm>
            <a:off x="975214" y="4386113"/>
            <a:ext cx="6197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*** </a:t>
            </a:r>
            <a:r>
              <a:rPr lang="en-US" altLang="ko-KR" dirty="0" err="1"/>
              <a:t>kNN</a:t>
            </a:r>
            <a:r>
              <a:rPr lang="ko-KR" altLang="en-US" dirty="0"/>
              <a:t>을 배경지식으로 간직 </a:t>
            </a:r>
            <a:r>
              <a:rPr lang="en-US" altLang="ko-KR" dirty="0"/>
              <a:t>-&gt; </a:t>
            </a:r>
            <a:r>
              <a:rPr lang="ko-KR" altLang="en-US" dirty="0"/>
              <a:t>로지스틱 회귀 </a:t>
            </a:r>
            <a:r>
              <a:rPr lang="en-US" altLang="ko-KR" dirty="0"/>
              <a:t>or </a:t>
            </a:r>
            <a:r>
              <a:rPr lang="ko-KR" altLang="en-US" dirty="0" err="1"/>
              <a:t>딥러닝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A2DAD6-29C8-4278-AE0D-80B335E022A1}"/>
              </a:ext>
            </a:extLst>
          </p:cNvPr>
          <p:cNvSpPr txBox="1"/>
          <p:nvPr/>
        </p:nvSpPr>
        <p:spPr>
          <a:xfrm>
            <a:off x="878683" y="780452"/>
            <a:ext cx="498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Knn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알고리즘  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:  </a:t>
            </a:r>
            <a:r>
              <a:rPr lang="ko-KR" altLang="en-US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최근접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이웃을  사용한  분류</a:t>
            </a:r>
          </a:p>
        </p:txBody>
      </p:sp>
    </p:spTree>
    <p:extLst>
      <p:ext uri="{BB962C8B-B14F-4D97-AF65-F5344CB8AC3E}">
        <p14:creationId xmlns:p14="http://schemas.microsoft.com/office/powerpoint/2010/main" val="523074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740" y="751797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 Clustering</a:t>
            </a:r>
            <a:endParaRPr lang="ko-KR" altLang="en-US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1688" y="1432505"/>
            <a:ext cx="791981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Clustering </a:t>
            </a:r>
            <a:r>
              <a:rPr lang="en-US" altLang="ko-KR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 </a:t>
            </a:r>
          </a:p>
          <a:p>
            <a:pPr algn="just">
              <a:lnSpc>
                <a:spcPct val="150000"/>
              </a:lnSpc>
            </a:pPr>
            <a:endParaRPr lang="en-US" altLang="ko-KR" sz="2000" b="1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- </a:t>
            </a:r>
            <a:r>
              <a:rPr lang="ko-KR" altLang="en-US" sz="2000" b="1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머신러닝</a:t>
            </a:r>
            <a:r>
              <a:rPr lang="ko-KR" altLang="en-US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 </a:t>
            </a:r>
            <a:r>
              <a:rPr lang="en-US" altLang="ko-KR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– </a:t>
            </a:r>
            <a:r>
              <a:rPr lang="ko-KR" altLang="en-US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비지도학습 </a:t>
            </a:r>
            <a:r>
              <a:rPr lang="en-US" altLang="ko-KR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클러스터링</a:t>
            </a:r>
            <a:endParaRPr lang="en-US" altLang="ko-KR" sz="2000" b="1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2000" b="1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많은 개체</a:t>
            </a:r>
            <a:r>
              <a:rPr lang="en-US" altLang="ko-KR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(object)</a:t>
            </a:r>
            <a:r>
              <a:rPr lang="ko-KR" altLang="en-US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들을 일정한 속성에 따라 몇 개의 군집</a:t>
            </a:r>
            <a:r>
              <a:rPr lang="en-US" altLang="ko-KR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(cluster)</a:t>
            </a:r>
            <a:r>
              <a:rPr lang="ko-KR" altLang="en-US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으로 분류하여</a:t>
            </a:r>
            <a:r>
              <a:rPr lang="en-US" altLang="ko-KR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, </a:t>
            </a:r>
            <a:r>
              <a:rPr lang="ko-KR" altLang="en-US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같은 군집에 속한 개체들의 유사성과 다른 군집에 속한 개체 간의 상이성을 규명하고자 하는 통계 분석 방법</a:t>
            </a:r>
          </a:p>
          <a:p>
            <a:pPr algn="just">
              <a:lnSpc>
                <a:spcPct val="150000"/>
              </a:lnSpc>
            </a:pPr>
            <a:endParaRPr lang="en-US" altLang="ko-KR" sz="2000" b="1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endParaRPr lang="ko-KR" altLang="en-US" sz="2000" b="1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45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740" y="751797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 Clustering</a:t>
            </a:r>
            <a:endParaRPr lang="ko-KR" altLang="en-US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5065A07-32B7-467D-8294-1BB5145C6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53" y="1368830"/>
            <a:ext cx="6086768" cy="465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7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738" y="751797"/>
            <a:ext cx="391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 Clustering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군집분석 절차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AAAE6A-C419-401F-BC6B-9E3F433A597B}"/>
              </a:ext>
            </a:extLst>
          </p:cNvPr>
          <p:cNvSpPr/>
          <p:nvPr/>
        </p:nvSpPr>
        <p:spPr>
          <a:xfrm>
            <a:off x="577181" y="1883396"/>
            <a:ext cx="82436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분석하고자 하는 개체들의 여러가지 특성들을 유사성 거리로 환산하여</a:t>
            </a: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 유사성 거리가 상대적으로 가까운 개체들을 </a:t>
            </a:r>
            <a:r>
              <a:rPr lang="ko-KR" altLang="en-US" dirty="0" err="1">
                <a:latin typeface="+mn-ea"/>
              </a:rPr>
              <a:t>동질한</a:t>
            </a:r>
            <a:r>
              <a:rPr lang="ko-KR" altLang="en-US" dirty="0">
                <a:latin typeface="+mn-ea"/>
              </a:rPr>
              <a:t> 집단으로 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군집화 하는 것</a:t>
            </a:r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① 어떠한 특성들을 비교할 것인가? (설명변수 선정)</a:t>
            </a:r>
          </a:p>
          <a:p>
            <a:r>
              <a:rPr lang="ko-KR" altLang="en-US" dirty="0">
                <a:latin typeface="+mn-ea"/>
              </a:rPr>
              <a:t>② 어떻게 유사성 거리를 측정할 것인가? (유사성 거리 측정방법)</a:t>
            </a:r>
          </a:p>
          <a:p>
            <a:r>
              <a:rPr lang="ko-KR" altLang="en-US" dirty="0">
                <a:latin typeface="+mn-ea"/>
              </a:rPr>
              <a:t>③ 어떻게 동질적인 집단으로 분류할 것인가? (군집화 방법)</a:t>
            </a:r>
          </a:p>
        </p:txBody>
      </p:sp>
    </p:spTree>
    <p:extLst>
      <p:ext uri="{BB962C8B-B14F-4D97-AF65-F5344CB8AC3E}">
        <p14:creationId xmlns:p14="http://schemas.microsoft.com/office/powerpoint/2010/main" val="376288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210200" y="1251857"/>
            <a:ext cx="3664095" cy="4053790"/>
          </a:xfrm>
          <a:prstGeom prst="rect">
            <a:avLst/>
          </a:prstGeom>
          <a:solidFill>
            <a:srgbClr val="28282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1050404" y="1250112"/>
            <a:ext cx="7647782" cy="0"/>
          </a:xfrm>
          <a:prstGeom prst="line">
            <a:avLst/>
          </a:prstGeom>
          <a:ln w="3175" cmpd="sng">
            <a:solidFill>
              <a:schemeClr val="tx1">
                <a:lumMod val="95000"/>
                <a:lumOff val="5000"/>
                <a:alpha val="23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10200" y="2180804"/>
            <a:ext cx="39040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spc="-150" dirty="0" err="1">
                <a:solidFill>
                  <a:schemeClr val="bg1">
                    <a:lumMod val="9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머신러닝</a:t>
            </a:r>
            <a:endParaRPr lang="en-US" altLang="ko-KR" sz="1600" spc="-150" dirty="0">
              <a:solidFill>
                <a:schemeClr val="bg1">
                  <a:lumMod val="95000"/>
                  <a:alpha val="99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spc="-150" dirty="0" err="1">
                <a:solidFill>
                  <a:schemeClr val="bg1">
                    <a:lumMod val="9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Knn</a:t>
            </a:r>
            <a:r>
              <a:rPr lang="en-US" altLang="ko-KR" sz="16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z="16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알고리즘 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spc="-150" dirty="0">
                <a:solidFill>
                  <a:schemeClr val="bg1"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Clustering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fr-FR" altLang="ko-KR" sz="160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Confusion matrix, F1 score, ROC curve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Cross validation(</a:t>
            </a:r>
            <a:r>
              <a:rPr lang="ko-KR" altLang="en-US" sz="160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교차검증</a:t>
            </a:r>
            <a:r>
              <a:rPr lang="en-US" altLang="ko-KR" sz="160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Grid search (</a:t>
            </a:r>
            <a:r>
              <a:rPr lang="ko-KR" altLang="en-US" sz="1600" dirty="0" err="1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그리드</a:t>
            </a:r>
            <a:r>
              <a:rPr lang="ko-KR" altLang="en-US" sz="160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서치</a:t>
            </a:r>
            <a:r>
              <a:rPr lang="en-US" altLang="ko-KR" sz="160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endParaRPr lang="ko-KR" altLang="en-US" sz="1400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endParaRPr lang="fr-FR" altLang="ko-KR" sz="1400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endParaRPr lang="ko-KR" altLang="en-US" sz="1400" dirty="0">
              <a:solidFill>
                <a:schemeClr val="bg1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endParaRPr lang="ko-KR" altLang="en-US" sz="1400" spc="-150" dirty="0">
              <a:solidFill>
                <a:schemeClr val="bg1">
                  <a:alpha val="99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10200" y="1645551"/>
            <a:ext cx="20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rgbClr val="00B0F0">
                    <a:alpha val="99000"/>
                  </a:srgb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목　차</a:t>
            </a:r>
          </a:p>
        </p:txBody>
      </p:sp>
      <p:sp>
        <p:nvSpPr>
          <p:cNvPr id="13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Picture 8" descr="BOAZ_Logo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05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740" y="751797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 Clustering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설명변수 선정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AAAE6A-C419-401F-BC6B-9E3F433A597B}"/>
              </a:ext>
            </a:extLst>
          </p:cNvPr>
          <p:cNvSpPr/>
          <p:nvPr/>
        </p:nvSpPr>
        <p:spPr>
          <a:xfrm>
            <a:off x="577181" y="1779741"/>
            <a:ext cx="824366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군집분석에서 설명변수의 선택에 의해 유사성 거리가 달라지므로 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</a:t>
            </a:r>
            <a:r>
              <a:rPr lang="ko-KR" altLang="en-US" b="1" dirty="0">
                <a:latin typeface="+mn-ea"/>
              </a:rPr>
              <a:t>설명변수의 선택에 주의</a:t>
            </a:r>
            <a:endParaRPr lang="en-US" altLang="ko-KR" b="1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회귀분석이나 판별분석 등 에서와 같이 통계적으로 의미 없는 설명변수를 </a:t>
            </a: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제외 또는 추가하는 방법이 없음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선정된 설명변수들이 모두 </a:t>
            </a:r>
            <a:r>
              <a:rPr lang="ko-KR" altLang="en-US" b="1" dirty="0">
                <a:latin typeface="+mn-ea"/>
              </a:rPr>
              <a:t>동일한 비중</a:t>
            </a:r>
            <a:r>
              <a:rPr lang="ko-KR" altLang="en-US" dirty="0">
                <a:latin typeface="+mn-ea"/>
              </a:rPr>
              <a:t>으로 유사성 거리의 측정에 반영됨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최종결과에 대한 통계적 유의성 검정의 방법이 없음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⇒ 설명변수의 선정에 유의하여야 하며 경우에 따라 요인분석을 통하여 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사전에 변수들 간의 중복 부분을 제외한 </a:t>
            </a:r>
            <a:r>
              <a:rPr lang="ko-KR" altLang="en-US" b="1" dirty="0">
                <a:latin typeface="+mn-ea"/>
              </a:rPr>
              <a:t>순수요인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요인점수</a:t>
            </a:r>
            <a:r>
              <a:rPr lang="en-US" altLang="ko-KR" b="1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를 도출하여 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이용하기도 함</a:t>
            </a:r>
          </a:p>
        </p:txBody>
      </p:sp>
    </p:spTree>
    <p:extLst>
      <p:ext uri="{BB962C8B-B14F-4D97-AF65-F5344CB8AC3E}">
        <p14:creationId xmlns:p14="http://schemas.microsoft.com/office/powerpoint/2010/main" val="2846908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9C5CACF-3C4F-4DF0-B93C-7F9D1301A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5" y="1526180"/>
            <a:ext cx="4604398" cy="38476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0323F4-08F8-42C7-873A-2309C46E2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630" y="1536227"/>
            <a:ext cx="3981338" cy="4031815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4287" y="762407"/>
            <a:ext cx="340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 Clustering  – 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유사성 거리 측정법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3CB6AE-0B3B-4843-9BC7-1EBC22B6EF2F}"/>
              </a:ext>
            </a:extLst>
          </p:cNvPr>
          <p:cNvSpPr txBox="1"/>
          <p:nvPr/>
        </p:nvSpPr>
        <p:spPr>
          <a:xfrm>
            <a:off x="3207128" y="5891587"/>
            <a:ext cx="345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때에 따라 필요한 거리 측정법 사용</a:t>
            </a:r>
          </a:p>
        </p:txBody>
      </p:sp>
    </p:spTree>
    <p:extLst>
      <p:ext uri="{BB962C8B-B14F-4D97-AF65-F5344CB8AC3E}">
        <p14:creationId xmlns:p14="http://schemas.microsoft.com/office/powerpoint/2010/main" val="3678732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740" y="751797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 Clustering  –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변수의 표준화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AAAE6A-C419-401F-BC6B-9E3F433A597B}"/>
              </a:ext>
            </a:extLst>
          </p:cNvPr>
          <p:cNvSpPr/>
          <p:nvPr/>
        </p:nvSpPr>
        <p:spPr>
          <a:xfrm>
            <a:off x="641688" y="1491147"/>
            <a:ext cx="772915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※ </a:t>
            </a:r>
            <a:r>
              <a:rPr lang="ko-KR" altLang="en-US" dirty="0">
                <a:solidFill>
                  <a:schemeClr val="accent1"/>
                </a:solidFill>
              </a:rPr>
              <a:t>반드시 </a:t>
            </a:r>
            <a:r>
              <a:rPr lang="ko-KR" altLang="en-US" dirty="0" err="1">
                <a:solidFill>
                  <a:schemeClr val="accent1"/>
                </a:solidFill>
              </a:rPr>
              <a:t>변수값들을</a:t>
            </a:r>
            <a:r>
              <a:rPr lang="ko-KR" altLang="en-US" dirty="0">
                <a:solidFill>
                  <a:schemeClr val="accent1"/>
                </a:solidFill>
              </a:rPr>
              <a:t> 표준화 해야 함</a:t>
            </a:r>
            <a:r>
              <a:rPr lang="en-US" altLang="ko-KR" dirty="0">
                <a:solidFill>
                  <a:schemeClr val="accent1"/>
                </a:solidFill>
              </a:rPr>
              <a:t>, why?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&gt;&gt;&gt; </a:t>
            </a:r>
            <a:r>
              <a:rPr lang="ko-KR" altLang="en-US" dirty="0">
                <a:solidFill>
                  <a:srgbClr val="FF0000"/>
                </a:solidFill>
              </a:rPr>
              <a:t>설명변수들의 단위가 서로 다르면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설명변수들의 중요도가 서로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      </a:t>
            </a:r>
            <a:r>
              <a:rPr lang="ko-KR" altLang="en-US" dirty="0">
                <a:solidFill>
                  <a:srgbClr val="FF0000"/>
                </a:solidFill>
              </a:rPr>
              <a:t>다르게 계산됨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  <a:p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자동차의 배기량과 가격을 기준으로 자동차를 군집화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배기량은 </a:t>
            </a:r>
            <a:r>
              <a:rPr lang="en-US" altLang="ko-KR" dirty="0"/>
              <a:t>1,000-2,000cc </a:t>
            </a:r>
            <a:r>
              <a:rPr lang="ko-KR" altLang="en-US" dirty="0"/>
              <a:t>정도의 편차가 있을 수 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  가격은 </a:t>
            </a:r>
            <a:r>
              <a:rPr lang="en-US" altLang="ko-KR" dirty="0"/>
              <a:t>1,000,000 </a:t>
            </a:r>
            <a:r>
              <a:rPr lang="ko-KR" altLang="en-US" dirty="0"/>
              <a:t>원 이상의 편차가 있을 수 있음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배기량에서는 </a:t>
            </a:r>
            <a:r>
              <a:rPr lang="en-US" altLang="ko-KR" dirty="0"/>
              <a:t>1,000 </a:t>
            </a:r>
            <a:r>
              <a:rPr lang="ko-KR" altLang="en-US" dirty="0"/>
              <a:t>이란 차이가 매우 큰 차이지만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  가격에 있어서 </a:t>
            </a:r>
            <a:r>
              <a:rPr lang="en-US" altLang="ko-KR" dirty="0"/>
              <a:t>1,000 </a:t>
            </a:r>
            <a:r>
              <a:rPr lang="ko-KR" altLang="en-US" dirty="0"/>
              <a:t>이란 차이는 매우 적은 차이임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유사성 거리의 측정에 있어서 배기량이 차이가 거의 무시되며</a:t>
            </a:r>
          </a:p>
          <a:p>
            <a:r>
              <a:rPr lang="ko-KR" altLang="en-US" dirty="0"/>
              <a:t>  가격의 차이가 개체 간의 거리를 완전히 좌우함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∴ 선정된 설명변수들의 단위가 서로 다를 경우에는 표준화를 통하여</a:t>
            </a:r>
          </a:p>
          <a:p>
            <a:r>
              <a:rPr lang="ko-KR" altLang="en-US" dirty="0"/>
              <a:t>설명변수들의 중요도를 동일하게 해야만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605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4850" y="751942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 Clustering  – 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군집화 방법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AAAE6A-C419-401F-BC6B-9E3F433A597B}"/>
              </a:ext>
            </a:extLst>
          </p:cNvPr>
          <p:cNvSpPr/>
          <p:nvPr/>
        </p:nvSpPr>
        <p:spPr>
          <a:xfrm>
            <a:off x="704795" y="1595258"/>
            <a:ext cx="772915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비계층적 방법</a:t>
            </a:r>
            <a:r>
              <a:rPr lang="en-US" altLang="ko-KR" dirty="0"/>
              <a:t>(Nonhierarchical method) </a:t>
            </a:r>
          </a:p>
          <a:p>
            <a:r>
              <a:rPr lang="ko-KR" altLang="en-US" dirty="0"/>
              <a:t>    군집이 형성된 이후에도 일정 기준에 따라 개체들이 이합집산과정을   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되풀이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①</a:t>
            </a:r>
            <a:r>
              <a:rPr lang="en-US" altLang="ko-KR" dirty="0"/>
              <a:t> </a:t>
            </a:r>
            <a:r>
              <a:rPr lang="ko-KR" altLang="en-US" dirty="0"/>
              <a:t>클러스터 중심</a:t>
            </a:r>
            <a:r>
              <a:rPr lang="en-US" altLang="ko-KR" dirty="0"/>
              <a:t>(centroid)</a:t>
            </a:r>
            <a:r>
              <a:rPr lang="ko-KR" altLang="en-US" dirty="0"/>
              <a:t> 또는 평균 기반 클러스터링 </a:t>
            </a:r>
            <a:r>
              <a:rPr lang="en-US" altLang="ko-KR" dirty="0"/>
              <a:t>k-means</a:t>
            </a:r>
          </a:p>
          <a:p>
            <a:endParaRPr lang="en-US" altLang="ko-KR" dirty="0"/>
          </a:p>
          <a:p>
            <a:r>
              <a:rPr lang="ko-KR" altLang="en-US" dirty="0"/>
              <a:t> ② 빈도수가 많은 </a:t>
            </a:r>
            <a:r>
              <a:rPr lang="ko-KR" altLang="en-US" dirty="0" err="1"/>
              <a:t>중간점</a:t>
            </a:r>
            <a:r>
              <a:rPr lang="en-US" altLang="ko-KR" dirty="0"/>
              <a:t>(medoid)</a:t>
            </a:r>
            <a:r>
              <a:rPr lang="ko-KR" altLang="en-US" dirty="0"/>
              <a:t>기반 클러스터링 </a:t>
            </a:r>
            <a:r>
              <a:rPr lang="en-US" altLang="ko-KR" dirty="0"/>
              <a:t>k-medoids</a:t>
            </a:r>
          </a:p>
          <a:p>
            <a:endParaRPr lang="en-US" altLang="ko-KR" dirty="0"/>
          </a:p>
          <a:p>
            <a:r>
              <a:rPr lang="ko-KR" altLang="en-US" dirty="0"/>
              <a:t> ③ 밀도 기반 클러스터링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2) </a:t>
            </a:r>
            <a:r>
              <a:rPr lang="ko-KR" altLang="en-US" dirty="0"/>
              <a:t>계층적 방법</a:t>
            </a:r>
            <a:r>
              <a:rPr lang="en-US" altLang="ko-KR" dirty="0"/>
              <a:t>(Hierarchical method)</a:t>
            </a:r>
          </a:p>
          <a:p>
            <a:r>
              <a:rPr lang="ko-KR" altLang="en-US" dirty="0"/>
              <a:t>   군집의 형성에 계층이 있어서 일단 한 군집에 속하게 된 두 개체는 다시</a:t>
            </a:r>
            <a:endParaRPr lang="en-US" altLang="ko-KR" dirty="0"/>
          </a:p>
          <a:p>
            <a:r>
              <a:rPr lang="ko-KR" altLang="en-US" dirty="0"/>
              <a:t>   흩어지지 않음</a:t>
            </a:r>
          </a:p>
          <a:p>
            <a:endParaRPr lang="en-US" altLang="ko-KR" dirty="0"/>
          </a:p>
          <a:p>
            <a:r>
              <a:rPr lang="ko-KR" altLang="en-US" dirty="0"/>
              <a:t>  ① 계층적</a:t>
            </a:r>
            <a:r>
              <a:rPr lang="en-US" altLang="ko-KR" dirty="0"/>
              <a:t>(hierarchical) </a:t>
            </a:r>
            <a:r>
              <a:rPr lang="ko-KR" altLang="en-US" dirty="0"/>
              <a:t>클러스터링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7131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903" y="751942"/>
            <a:ext cx="380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 Clustering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K-means Clustering</a:t>
            </a:r>
            <a:endParaRPr lang="ko-KR" altLang="en-US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AAAE6A-C419-401F-BC6B-9E3F433A597B}"/>
              </a:ext>
            </a:extLst>
          </p:cNvPr>
          <p:cNvSpPr/>
          <p:nvPr/>
        </p:nvSpPr>
        <p:spPr>
          <a:xfrm>
            <a:off x="704795" y="1511262"/>
            <a:ext cx="772915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ko-KR" altLang="ko-KR" dirty="0"/>
          </a:p>
          <a:p>
            <a:pPr marL="342900" indent="-342900">
              <a:buFontTx/>
              <a:buAutoNum type="arabicParenR"/>
            </a:pPr>
            <a:r>
              <a:rPr lang="ko-KR" altLang="en-US" dirty="0"/>
              <a:t>비계층적 방법</a:t>
            </a:r>
            <a:r>
              <a:rPr lang="en-US" altLang="ko-KR" dirty="0"/>
              <a:t>(Nonhierarchical method) </a:t>
            </a:r>
            <a:r>
              <a:rPr lang="ko-KR" altLang="ko-KR" dirty="0"/>
              <a:t>군집의 개수</a:t>
            </a:r>
            <a:r>
              <a:rPr lang="en-US" altLang="ko-KR" dirty="0"/>
              <a:t> k</a:t>
            </a:r>
            <a:r>
              <a:rPr lang="ko-KR" altLang="ko-KR" dirty="0"/>
              <a:t>를 미리 </a:t>
            </a:r>
            <a:r>
              <a:rPr lang="en-US" altLang="ko-KR" dirty="0"/>
              <a:t>        </a:t>
            </a:r>
            <a:r>
              <a:rPr lang="ko-KR" altLang="ko-KR" dirty="0" err="1"/>
              <a:t>정해두어서</a:t>
            </a:r>
            <a:r>
              <a:rPr lang="en-US" altLang="ko-KR" dirty="0"/>
              <a:t>, </a:t>
            </a:r>
            <a:r>
              <a:rPr lang="ko-KR" altLang="ko-KR" dirty="0"/>
              <a:t>그 군집의 수에 맞게 군집화 하는 알고리즘</a:t>
            </a:r>
            <a:endParaRPr lang="en-US" altLang="ko-KR" dirty="0"/>
          </a:p>
          <a:p>
            <a:pPr marL="342900" indent="-342900">
              <a:buFontTx/>
              <a:buAutoNum type="arabicParenR"/>
            </a:pPr>
            <a:endParaRPr lang="en-US" altLang="ko-KR" dirty="0"/>
          </a:p>
          <a:p>
            <a:pPr marL="342900" indent="-342900">
              <a:buFontTx/>
              <a:buAutoNum type="arabicParenR"/>
            </a:pPr>
            <a:r>
              <a:rPr lang="ko-KR" altLang="ko-KR" dirty="0"/>
              <a:t>데이터와 데이터가 속한 군집의 중심점과의 거리의 제곱합을</a:t>
            </a:r>
            <a:r>
              <a:rPr lang="en-US" altLang="ko-KR" dirty="0"/>
              <a:t>            </a:t>
            </a:r>
            <a:r>
              <a:rPr lang="ko-KR" altLang="ko-KR" dirty="0"/>
              <a:t> </a:t>
            </a:r>
            <a:r>
              <a:rPr lang="ko-KR" altLang="ko-KR" dirty="0" err="1"/>
              <a:t>최소화시키며</a:t>
            </a:r>
            <a:r>
              <a:rPr lang="en-US" altLang="ko-KR" dirty="0"/>
              <a:t> k</a:t>
            </a:r>
            <a:r>
              <a:rPr lang="ko-KR" altLang="ko-KR" dirty="0"/>
              <a:t>개의 군집을 구함</a:t>
            </a:r>
          </a:p>
          <a:p>
            <a:pPr marL="342900" indent="-342900">
              <a:buFontTx/>
              <a:buAutoNum type="arabicParenR"/>
            </a:pPr>
            <a:endParaRPr lang="ko-KR" altLang="ko-KR" dirty="0"/>
          </a:p>
          <a:p>
            <a:pPr marL="342900" indent="-342900">
              <a:buFontTx/>
              <a:buAutoNum type="arabicParenR"/>
            </a:pPr>
            <a:r>
              <a:rPr lang="ko-KR" altLang="ko-KR" dirty="0"/>
              <a:t>반복연산으로 제일 좋은 군집을 찾는 방법</a:t>
            </a:r>
          </a:p>
          <a:p>
            <a:pPr marL="342900" indent="-342900">
              <a:buAutoNum type="arabicParenR"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8181A8-C65A-4025-9206-93209C465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048" y="3984715"/>
            <a:ext cx="4305901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63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4850" y="751942"/>
            <a:ext cx="431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 Clustering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K-means Clustering</a:t>
            </a:r>
            <a:endParaRPr lang="ko-KR" altLang="en-US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84CEB43-F198-4F3B-8ED0-71662139A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8" y="1905486"/>
            <a:ext cx="8488096" cy="30952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722851-2833-4406-9F7B-EC80DB78D7CF}"/>
              </a:ext>
            </a:extLst>
          </p:cNvPr>
          <p:cNvSpPr txBox="1"/>
          <p:nvPr/>
        </p:nvSpPr>
        <p:spPr>
          <a:xfrm>
            <a:off x="767903" y="5432350"/>
            <a:ext cx="2443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centroid :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클러스터 중심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1688" y="1444749"/>
            <a:ext cx="2981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j-ea"/>
                <a:ea typeface="+mj-ea"/>
              </a:rPr>
              <a:t>알고리즘 수행 절차</a:t>
            </a:r>
          </a:p>
        </p:txBody>
      </p:sp>
    </p:spTree>
    <p:extLst>
      <p:ext uri="{BB962C8B-B14F-4D97-AF65-F5344CB8AC3E}">
        <p14:creationId xmlns:p14="http://schemas.microsoft.com/office/powerpoint/2010/main" val="2096729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7B5826B-2DC0-49EC-B721-D6ED79F09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15" y="1844859"/>
            <a:ext cx="4398393" cy="43983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7903" y="772539"/>
            <a:ext cx="431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 Clustering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K-means Clustering</a:t>
            </a:r>
            <a:endParaRPr lang="ko-KR" altLang="en-US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1688" y="1444749"/>
            <a:ext cx="2981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j-ea"/>
                <a:ea typeface="+mj-ea"/>
              </a:rPr>
              <a:t>알고리즘 수행 절차</a:t>
            </a:r>
          </a:p>
        </p:txBody>
      </p:sp>
    </p:spTree>
    <p:extLst>
      <p:ext uri="{BB962C8B-B14F-4D97-AF65-F5344CB8AC3E}">
        <p14:creationId xmlns:p14="http://schemas.microsoft.com/office/powerpoint/2010/main" val="4194845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7CD1CBE-29D8-4035-9717-6DCF1C8E3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76" y="1638216"/>
            <a:ext cx="6390145" cy="34880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7903" y="772539"/>
            <a:ext cx="431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 Clustering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K-means Clustering</a:t>
            </a:r>
            <a:endParaRPr lang="ko-KR" altLang="en-US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757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254FAD5-C9C5-4BE6-B645-690F105CE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6" y="2636509"/>
            <a:ext cx="8240275" cy="2324424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AAAE6A-C419-401F-BC6B-9E3F433A597B}"/>
              </a:ext>
            </a:extLst>
          </p:cNvPr>
          <p:cNvSpPr/>
          <p:nvPr/>
        </p:nvSpPr>
        <p:spPr>
          <a:xfrm>
            <a:off x="704794" y="1595258"/>
            <a:ext cx="79538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ko-KR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DBSCAN</a:t>
            </a:r>
            <a:r>
              <a:rPr lang="ko-KR" altLang="en-US" dirty="0"/>
              <a:t>에서 밀도 있게 연결돼 있는 데이터 집합은 동일한 </a:t>
            </a:r>
            <a:r>
              <a:rPr lang="en-US" altLang="ko-KR" dirty="0"/>
              <a:t>Cluster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5AFB39-17BF-426E-8E55-892BF9B8FD44}"/>
              </a:ext>
            </a:extLst>
          </p:cNvPr>
          <p:cNvSpPr txBox="1"/>
          <p:nvPr/>
        </p:nvSpPr>
        <p:spPr>
          <a:xfrm>
            <a:off x="824850" y="1398313"/>
            <a:ext cx="737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DBSCAN: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Density Based Spatial Clustering of Application with Noise</a:t>
            </a:r>
            <a:endParaRPr lang="ko-KR" altLang="en-US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903" y="772539"/>
            <a:ext cx="431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 Clustering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–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밀도 기반 </a:t>
            </a:r>
            <a:r>
              <a:rPr lang="ko-KR" altLang="en-US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클러스터링과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원리</a:t>
            </a:r>
          </a:p>
        </p:txBody>
      </p:sp>
    </p:spTree>
    <p:extLst>
      <p:ext uri="{BB962C8B-B14F-4D97-AF65-F5344CB8AC3E}">
        <p14:creationId xmlns:p14="http://schemas.microsoft.com/office/powerpoint/2010/main" val="4191991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1B8A1E-EEE8-4E94-A60E-98D6E5E1B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71" y="1967492"/>
            <a:ext cx="5377187" cy="33776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3413A6-24AF-4E73-97D3-4DCD77830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843" y="2317458"/>
            <a:ext cx="4267796" cy="2448267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7903" y="772539"/>
            <a:ext cx="431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3. Clustering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–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밀도 기반 </a:t>
            </a:r>
            <a:r>
              <a:rPr lang="ko-KR" altLang="en-US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클러스터링과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원리</a:t>
            </a:r>
          </a:p>
        </p:txBody>
      </p:sp>
    </p:spTree>
    <p:extLst>
      <p:ext uri="{BB962C8B-B14F-4D97-AF65-F5344CB8AC3E}">
        <p14:creationId xmlns:p14="http://schemas.microsoft.com/office/powerpoint/2010/main" val="3547494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0326" y="1298287"/>
            <a:ext cx="8603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/>
              <a:t>머신러닝이란</a:t>
            </a:r>
            <a:r>
              <a:rPr lang="en-US" altLang="ko-KR" sz="3600" dirty="0"/>
              <a:t>?</a:t>
            </a:r>
            <a:endParaRPr lang="en-US" altLang="ko-KR" sz="2000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67D3DE-0A8C-4C70-89BF-D4F8C7D11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7" y="3181071"/>
            <a:ext cx="4924425" cy="2514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FC037A-C6E2-4D36-929F-B1EB533FF5F7}"/>
              </a:ext>
            </a:extLst>
          </p:cNvPr>
          <p:cNvSpPr txBox="1"/>
          <p:nvPr/>
        </p:nvSpPr>
        <p:spPr>
          <a:xfrm>
            <a:off x="152998" y="2133890"/>
            <a:ext cx="8603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인공지능의 한 연구분파로 데이터에 내재된 패턴</a:t>
            </a:r>
            <a:r>
              <a:rPr lang="en-US" altLang="ko-KR" dirty="0"/>
              <a:t>, </a:t>
            </a:r>
            <a:r>
              <a:rPr lang="ko-KR" altLang="en-US" dirty="0"/>
              <a:t>규칙</a:t>
            </a:r>
            <a:r>
              <a:rPr lang="en-US" altLang="ko-KR" dirty="0"/>
              <a:t>, </a:t>
            </a:r>
            <a:r>
              <a:rPr lang="ko-KR" altLang="en-US" dirty="0"/>
              <a:t>의미 등을 컴퓨터가 스스로 학습할 수 있는 알고리즘을 연구하는 분야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A22E96-8DF0-4FD7-8586-2F57BBFA0563}"/>
              </a:ext>
            </a:extLst>
          </p:cNvPr>
          <p:cNvSpPr txBox="1"/>
          <p:nvPr/>
        </p:nvSpPr>
        <p:spPr>
          <a:xfrm>
            <a:off x="876757" y="772539"/>
            <a:ext cx="146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1. </a:t>
            </a:r>
            <a:r>
              <a:rPr lang="ko-KR" altLang="en-US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머신러닝</a:t>
            </a:r>
            <a:endParaRPr lang="ko-KR" altLang="en-US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52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E09A5E1-2B19-438A-A30E-65B3ABD77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90" y="3842540"/>
            <a:ext cx="4001058" cy="1667108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4850" y="759648"/>
            <a:ext cx="558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3. Clustering - Hierarchical Clustering(</a:t>
            </a:r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계층적 군집</a:t>
            </a:r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1E645-E804-4C1D-AB21-8C5E83C5B9D8}"/>
              </a:ext>
            </a:extLst>
          </p:cNvPr>
          <p:cNvSpPr/>
          <p:nvPr/>
        </p:nvSpPr>
        <p:spPr>
          <a:xfrm>
            <a:off x="704795" y="1511262"/>
            <a:ext cx="77291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ko-KR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특정 알고리즘에 의해 데이터들을 연결하여 계층적으로 클러스터를  구 성해 나가는 방법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**</a:t>
            </a:r>
            <a:r>
              <a:rPr lang="ko-KR" altLang="en-US" dirty="0"/>
              <a:t> 쉽게 말하면 처음에 데이터 세트의 모든 점을 군집의 원점으로 시작해 유사한 </a:t>
            </a:r>
            <a:r>
              <a:rPr lang="en-US" altLang="ko-KR" dirty="0"/>
              <a:t>Cluster</a:t>
            </a:r>
            <a:r>
              <a:rPr lang="ko-KR" altLang="en-US" dirty="0"/>
              <a:t>로 합쳐 나간다</a:t>
            </a:r>
            <a:endParaRPr lang="ko-KR" altLang="ko-KR" dirty="0"/>
          </a:p>
          <a:p>
            <a:endParaRPr lang="ko-KR" altLang="ko-KR" dirty="0"/>
          </a:p>
          <a:p>
            <a:pPr marL="342900" indent="-342900">
              <a:buAutoNum type="arabicParenR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9C64D0-F4B3-4AC6-A158-48891C1881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96" y="3453092"/>
            <a:ext cx="4706007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5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D9F2BF4-837C-416C-BB03-3742DA50D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38" y="1439142"/>
            <a:ext cx="6858000" cy="3086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D7677C-A516-4333-9EED-9BC804DBB7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335" y="4471779"/>
            <a:ext cx="5535407" cy="18025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4850" y="759648"/>
            <a:ext cx="558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3. Clustering - Hierarchical Clustering(</a:t>
            </a:r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계층적 군집</a:t>
            </a:r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7989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420E7D-BBA8-474D-977D-A85832229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" y="2239171"/>
            <a:ext cx="8773749" cy="2648320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BE6451-677B-4359-A18F-CCCD15E462CB}"/>
              </a:ext>
            </a:extLst>
          </p:cNvPr>
          <p:cNvSpPr/>
          <p:nvPr/>
        </p:nvSpPr>
        <p:spPr>
          <a:xfrm>
            <a:off x="2787270" y="1985839"/>
            <a:ext cx="635673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ko-KR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824850" y="759648"/>
            <a:ext cx="558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3. Clustering - Hierarchical Clustering(</a:t>
            </a:r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계층적 군집</a:t>
            </a:r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2175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4849" y="759648"/>
            <a:ext cx="651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 Evaluating and improve model and model performance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BE6451-677B-4359-A18F-CCCD15E462CB}"/>
              </a:ext>
            </a:extLst>
          </p:cNvPr>
          <p:cNvSpPr/>
          <p:nvPr/>
        </p:nvSpPr>
        <p:spPr>
          <a:xfrm>
            <a:off x="2787270" y="1985839"/>
            <a:ext cx="635673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ko-KR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8DED81-E5F7-4E3D-9DD1-9263E9713577}"/>
              </a:ext>
            </a:extLst>
          </p:cNvPr>
          <p:cNvSpPr txBox="1"/>
          <p:nvPr/>
        </p:nvSpPr>
        <p:spPr>
          <a:xfrm>
            <a:off x="840680" y="1481728"/>
            <a:ext cx="71083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269DD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목표</a:t>
            </a:r>
            <a:endParaRPr lang="en-US" altLang="ko-KR" sz="3200" b="1" dirty="0">
              <a:solidFill>
                <a:srgbClr val="269DD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모델들을 학습 시킬 때 최적의 매개변수 값을 찾는 방법을 익힌다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나은 성능을 가진 최종 모델을 만드는 방법을 익힌다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379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18341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5C9D03-3621-43BB-A39A-37F22FFEC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03" y="1460026"/>
            <a:ext cx="7004269" cy="40130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71403" y="772538"/>
            <a:ext cx="448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4. Confusion matrix</a:t>
            </a:r>
            <a:endParaRPr lang="ko-KR" altLang="en-US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120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18341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82865C-BD9E-482D-A117-832660171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10" y="1368351"/>
            <a:ext cx="8001036" cy="43290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1403" y="772538"/>
            <a:ext cx="448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4. Confusion matrix</a:t>
            </a:r>
            <a:endParaRPr lang="ko-KR" altLang="en-US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18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18341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4A2EB4-C2BB-4AD8-84C9-53DDB8318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31" y="3785004"/>
            <a:ext cx="7610686" cy="27233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0B875A-F242-4F29-9076-989B6AD7D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54" y="1493729"/>
            <a:ext cx="2316339" cy="25208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62BFBE-E667-4048-A8CE-175DC2A41D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36" y="1614589"/>
            <a:ext cx="4103602" cy="25474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E964E0B-6C23-41EF-A6E9-62586BF46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31" y="3973705"/>
            <a:ext cx="7569566" cy="13432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1403" y="772538"/>
            <a:ext cx="448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4. Confusion matrix, F1 score, ROC curve</a:t>
            </a:r>
            <a:endParaRPr lang="ko-KR" altLang="en-US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029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18341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B7C84-CF6C-4024-8FAF-4670E9BA5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15" y="1200115"/>
            <a:ext cx="7478169" cy="45059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1403" y="772538"/>
            <a:ext cx="448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4. Confusion matrix, F1 score, ROC curve</a:t>
            </a:r>
            <a:endParaRPr lang="ko-KR" altLang="en-US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666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18341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61062A-7374-4C85-A814-2546156F6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62" y="1325240"/>
            <a:ext cx="7306695" cy="45631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1402" y="772538"/>
            <a:ext cx="596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4. Confusion matrix, F1 score, ROC curve – ROC curve</a:t>
            </a:r>
            <a:endParaRPr lang="ko-KR" altLang="en-US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295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18341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E9C959-0F6B-4B7A-889C-3720E7EE5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99" y="1411843"/>
            <a:ext cx="7887801" cy="46869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1402" y="772538"/>
            <a:ext cx="596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4. Confusion matrix, F1 score, ROC curve – ROC curve</a:t>
            </a:r>
            <a:endParaRPr lang="ko-KR" altLang="en-US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47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741" y="751797"/>
            <a:ext cx="394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1. </a:t>
            </a:r>
            <a:r>
              <a:rPr lang="ko-KR" altLang="en-US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머신러닝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 </a:t>
            </a:r>
            <a:r>
              <a:rPr lang="ko-KR" altLang="en-US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머신러닝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알고리즘의  종류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79219" y="2783866"/>
            <a:ext cx="327079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  <a:latin typeface="-윤고딕320" panose="020B0600000101010101" charset="-127"/>
                <a:ea typeface="-윤고딕320" panose="020B0600000101010101" charset="-127"/>
              </a:rPr>
              <a:t>지진이 내년에 일어날지 여부</a:t>
            </a:r>
            <a:r>
              <a:rPr lang="en-US" altLang="ko-KR" dirty="0">
                <a:solidFill>
                  <a:schemeClr val="bg1"/>
                </a:solidFill>
                <a:latin typeface="-윤고딕320" panose="020B0600000101010101" charset="-127"/>
                <a:ea typeface="-윤고딕320" panose="020B0600000101010101" charset="-127"/>
              </a:rPr>
              <a:t>  </a:t>
            </a:r>
            <a:r>
              <a:rPr lang="en-US" altLang="ko-KR" dirty="0">
                <a:solidFill>
                  <a:schemeClr val="bg1"/>
                </a:solidFill>
              </a:rPr>
              <a:t> •  </a:t>
            </a:r>
            <a:r>
              <a:rPr lang="ko-KR" altLang="en-US" dirty="0">
                <a:solidFill>
                  <a:schemeClr val="bg1"/>
                </a:solidFill>
                <a:latin typeface="-윤고딕320" panose="020B0600000101010101" charset="-127"/>
                <a:ea typeface="-윤고딕320" panose="020B0600000101010101" charset="-127"/>
              </a:rPr>
              <a:t>축구 팀의 승패 </a:t>
            </a:r>
            <a:endParaRPr lang="en-US" altLang="ko-KR" dirty="0">
              <a:solidFill>
                <a:schemeClr val="bg1"/>
              </a:solidFill>
              <a:latin typeface="-윤고딕320" panose="020B0600000101010101" charset="-127"/>
              <a:ea typeface="-윤고딕320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  <a:latin typeface="-윤고딕320" panose="020B0600000101010101" charset="-127"/>
                <a:ea typeface="-윤고딕320" panose="020B0600000101010101" charset="-127"/>
              </a:rPr>
              <a:t>대출자의 채무 이행 여부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70802" y="2789396"/>
            <a:ext cx="366827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</a:rPr>
              <a:t>범주를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개 이상의 레벨을 가짐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</a:rPr>
              <a:t>범주의 레벨은 서수</a:t>
            </a:r>
            <a:r>
              <a:rPr lang="en-US" altLang="ko-KR" dirty="0">
                <a:solidFill>
                  <a:schemeClr val="bg1"/>
                </a:solidFill>
              </a:rPr>
              <a:t> x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</a:rPr>
              <a:t>범주 예측 </a:t>
            </a:r>
            <a:r>
              <a:rPr lang="en-US" altLang="ko-KR" dirty="0">
                <a:solidFill>
                  <a:schemeClr val="bg1"/>
                </a:solidFill>
              </a:rPr>
              <a:t>= </a:t>
            </a:r>
            <a:r>
              <a:rPr lang="ko-KR" altLang="en-US" dirty="0">
                <a:solidFill>
                  <a:schemeClr val="bg1"/>
                </a:solidFill>
              </a:rPr>
              <a:t>분류 알고리즘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371146" y="5161051"/>
            <a:ext cx="2942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</a:rPr>
              <a:t>선형 회귀 모델로 적합화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</a:rPr>
              <a:t>테스트 점수 예측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</a:rPr>
              <a:t>실험값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수입 예측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F524E4-0D14-492C-84A4-4C9D9420A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51" y="1821739"/>
            <a:ext cx="7793278" cy="3542399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702D33B-436F-4980-86C2-1A58DDB551B5}"/>
              </a:ext>
            </a:extLst>
          </p:cNvPr>
          <p:cNvSpPr/>
          <p:nvPr/>
        </p:nvSpPr>
        <p:spPr>
          <a:xfrm rot="10800000">
            <a:off x="6787050" y="2171073"/>
            <a:ext cx="688571" cy="331148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05F80E04-714C-435B-86C0-075B95582CF1}"/>
              </a:ext>
            </a:extLst>
          </p:cNvPr>
          <p:cNvSpPr/>
          <p:nvPr/>
        </p:nvSpPr>
        <p:spPr>
          <a:xfrm rot="10800000">
            <a:off x="7549105" y="3909798"/>
            <a:ext cx="1095292" cy="687961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36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18341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68DB2A-C383-4A37-945D-7A583EB1B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6" y="1252896"/>
            <a:ext cx="7602011" cy="42201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1402" y="772538"/>
            <a:ext cx="596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4. Confusion matrix, F1 score, ROC curve – ROC curve</a:t>
            </a:r>
            <a:endParaRPr lang="ko-KR" altLang="en-US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5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18341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E1C6569-BFE4-4991-836E-6BDC91296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27" y="1902000"/>
            <a:ext cx="4728331" cy="361850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4DBA9B-67ED-4726-A35D-E15A97A854E5}"/>
              </a:ext>
            </a:extLst>
          </p:cNvPr>
          <p:cNvSpPr/>
          <p:nvPr/>
        </p:nvSpPr>
        <p:spPr>
          <a:xfrm>
            <a:off x="4661377" y="1968598"/>
            <a:ext cx="4482623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ko-KR" sz="2175" b="1" dirty="0">
                <a:solidFill>
                  <a:srgbClr val="3BFEFE"/>
                </a:solidFill>
              </a:rPr>
              <a:t>Class0</a:t>
            </a:r>
            <a:r>
              <a:rPr lang="en-US" altLang="ko-KR" sz="2175" b="1" dirty="0">
                <a:solidFill>
                  <a:srgbClr val="90FFFF"/>
                </a:solidFill>
              </a:rPr>
              <a:t> </a:t>
            </a:r>
            <a:r>
              <a:rPr lang="en-US" altLang="ko-KR" sz="2175" dirty="0"/>
              <a:t>–</a:t>
            </a:r>
            <a:r>
              <a:rPr lang="ko-KR" altLang="en-US" sz="2175" dirty="0"/>
              <a:t> </a:t>
            </a:r>
            <a:r>
              <a:rPr lang="en-US" altLang="ko-KR" sz="2175" b="1" dirty="0">
                <a:solidFill>
                  <a:srgbClr val="98B8F0"/>
                </a:solidFill>
              </a:rPr>
              <a:t>Class2</a:t>
            </a:r>
            <a:r>
              <a:rPr lang="en-US" altLang="ko-KR" sz="2175" dirty="0"/>
              <a:t> - </a:t>
            </a:r>
            <a:r>
              <a:rPr lang="en-US" altLang="ko-KR" sz="2175" b="1" dirty="0">
                <a:solidFill>
                  <a:srgbClr val="FDA656"/>
                </a:solidFill>
              </a:rPr>
              <a:t>Class1</a:t>
            </a:r>
            <a:r>
              <a:rPr lang="en-US" altLang="ko-KR" sz="2175" dirty="0"/>
              <a:t> </a:t>
            </a:r>
            <a:r>
              <a:rPr lang="ko-KR" altLang="en-US" sz="2175" dirty="0"/>
              <a:t>순서로</a:t>
            </a:r>
            <a:r>
              <a:rPr lang="en-US" altLang="ko-KR" sz="2175" dirty="0"/>
              <a:t> </a:t>
            </a:r>
            <a:r>
              <a:rPr lang="ko-KR" altLang="en-US" sz="2175" dirty="0"/>
              <a:t>잘 분류한다는 의미</a:t>
            </a:r>
            <a:endParaRPr lang="en-US" altLang="ko-KR" sz="2175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ko-KR" sz="2175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ko-KR" sz="2175" dirty="0"/>
              <a:t>ROC </a:t>
            </a:r>
            <a:r>
              <a:rPr lang="ko-KR" altLang="en-US" sz="2175" dirty="0"/>
              <a:t>는 그래프이기 때문에</a:t>
            </a:r>
            <a:r>
              <a:rPr lang="en-US" altLang="ko-KR" sz="2175" dirty="0"/>
              <a:t>,      </a:t>
            </a:r>
            <a:r>
              <a:rPr lang="ko-KR" altLang="en-US" sz="2175" dirty="0"/>
              <a:t>모델의 정확도를 하나의 숫자로 나타내기 어려움</a:t>
            </a:r>
            <a:endParaRPr lang="en-US" altLang="ko-KR" sz="2175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ko-KR" sz="2175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ko-KR" sz="2175" dirty="0"/>
              <a:t>AUC(Area Under Curve),</a:t>
            </a:r>
            <a:r>
              <a:rPr lang="ko-KR" altLang="en-US" sz="2175" dirty="0"/>
              <a:t>        즉 그래프 아래 면적을 이용하여 정확도를 측정</a:t>
            </a:r>
            <a:endParaRPr lang="en-US" altLang="ko-KR" sz="2175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ko-KR" sz="2175" dirty="0"/>
          </a:p>
          <a:p>
            <a:pPr algn="ctr">
              <a:defRPr/>
            </a:pPr>
            <a:endParaRPr lang="en-US" altLang="ko-KR" sz="2175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71402" y="772538"/>
            <a:ext cx="596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4. Confusion matrix, F1 score, ROC curve – ROC curve</a:t>
            </a:r>
            <a:endParaRPr lang="ko-KR" altLang="en-US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889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0860" y="748680"/>
            <a:ext cx="6598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나무B" panose="02030600000101010101" pitchFamily="18" charset="-127"/>
                <a:ea typeface="HY나무B" panose="02030600000101010101" pitchFamily="18" charset="-127"/>
              </a:rPr>
              <a:t>카파</a:t>
            </a:r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 통계</a:t>
            </a:r>
            <a:endParaRPr lang="ko-KR" altLang="en-US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15615" y="1484784"/>
                <a:ext cx="7542983" cy="446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카파 통계 </a:t>
                </a:r>
                <a:endParaRPr lang="en-US" altLang="ko-KR" dirty="0"/>
              </a:p>
              <a:p>
                <a:r>
                  <a:rPr lang="en-US" altLang="ko-KR" dirty="0"/>
                  <a:t>- </a:t>
                </a:r>
                <a:r>
                  <a:rPr lang="ko-KR" altLang="en-US" dirty="0"/>
                  <a:t>우연히 정확한 예측을 할 확률 </a:t>
                </a:r>
                <a:r>
                  <a:rPr lang="en-US" altLang="ko-KR" dirty="0"/>
                  <a:t>(0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1 </a:t>
                </a:r>
                <a:r>
                  <a:rPr lang="ko-KR" altLang="en-US" dirty="0"/>
                  <a:t>사이의 값</a:t>
                </a:r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- </a:t>
                </a:r>
                <a:r>
                  <a:rPr lang="ko-KR" altLang="en-US" dirty="0"/>
                  <a:t>카테고리 정보에 대한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명의 평가자의 일치도 측정하는 통계적 지표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         </a:t>
                </a:r>
              </a:p>
              <a:p>
                <a:r>
                  <a:rPr lang="en-US" altLang="ko-KR" dirty="0"/>
                  <a:t>                                       </a:t>
                </a:r>
              </a:p>
              <a:p>
                <a:r>
                  <a:rPr lang="en-US" altLang="ko-KR" dirty="0" err="1"/>
                  <a:t>Pr</a:t>
                </a:r>
                <a:r>
                  <a:rPr lang="en-US" altLang="ko-KR" dirty="0"/>
                  <a:t>(a) : </a:t>
                </a:r>
                <a:r>
                  <a:rPr lang="ko-KR" altLang="en-US" dirty="0"/>
                  <a:t>예측 정확도</a:t>
                </a:r>
                <a:endParaRPr lang="en-US" altLang="ko-KR" dirty="0"/>
              </a:p>
              <a:p>
                <a:r>
                  <a:rPr lang="en-US" altLang="ko-KR" dirty="0" err="1"/>
                  <a:t>Pr</a:t>
                </a:r>
                <a:r>
                  <a:rPr lang="en-US" altLang="ko-KR" dirty="0"/>
                  <a:t>(e) : P(</a:t>
                </a:r>
                <a:r>
                  <a:rPr lang="ko-KR" altLang="en-US" dirty="0"/>
                  <a:t>실제 햄</a:t>
                </a:r>
                <a:r>
                  <a:rPr lang="en-US" altLang="ko-KR" dirty="0"/>
                  <a:t>)*P(</a:t>
                </a:r>
                <a:r>
                  <a:rPr lang="ko-KR" altLang="en-US" dirty="0"/>
                  <a:t>예측 햄</a:t>
                </a:r>
                <a:r>
                  <a:rPr lang="en-US" altLang="ko-KR" dirty="0"/>
                  <a:t>) + P(</a:t>
                </a:r>
                <a:r>
                  <a:rPr lang="ko-KR" altLang="en-US" dirty="0"/>
                  <a:t>실제 </a:t>
                </a:r>
                <a:r>
                  <a:rPr lang="ko-KR" altLang="en-US" dirty="0" err="1"/>
                  <a:t>스팸</a:t>
                </a:r>
                <a:r>
                  <a:rPr lang="en-US" altLang="ko-KR" dirty="0"/>
                  <a:t>)*P(</a:t>
                </a:r>
                <a:r>
                  <a:rPr lang="ko-KR" altLang="en-US" dirty="0"/>
                  <a:t>예측 </a:t>
                </a:r>
                <a:r>
                  <a:rPr lang="ko-KR" altLang="en-US" dirty="0" err="1"/>
                  <a:t>스팸</a:t>
                </a:r>
                <a:r>
                  <a:rPr lang="en-US" altLang="ko-KR" dirty="0"/>
                  <a:t>) </a:t>
                </a:r>
              </a:p>
              <a:p>
                <a:r>
                  <a:rPr lang="en-US" altLang="ko-KR" dirty="0"/>
                  <a:t>              </a:t>
                </a:r>
                <a:r>
                  <a:rPr lang="en-US" altLang="ko-KR" sz="1200" b="1" dirty="0">
                    <a:solidFill>
                      <a:schemeClr val="accent3"/>
                    </a:solidFill>
                  </a:rPr>
                  <a:t>(</a:t>
                </a:r>
                <a:r>
                  <a:rPr lang="ko-KR" altLang="en-US" sz="1200" b="1" dirty="0">
                    <a:solidFill>
                      <a:schemeClr val="accent3"/>
                    </a:solidFill>
                  </a:rPr>
                  <a:t>우연으로 예측된 결과와 실제 결과가 일치할 확률</a:t>
                </a:r>
                <a:r>
                  <a:rPr lang="en-US" altLang="ko-KR" sz="1200" b="1" dirty="0">
                    <a:solidFill>
                      <a:schemeClr val="accent3"/>
                    </a:solidFill>
                  </a:rPr>
                  <a:t>)</a:t>
                </a:r>
              </a:p>
              <a:p>
                <a:endParaRPr lang="en-US" altLang="ko-KR" sz="1400" dirty="0">
                  <a:solidFill>
                    <a:schemeClr val="accent3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⦁ 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/>
                  <a:t>형편없는 일치도 </a:t>
                </a:r>
                <a:r>
                  <a:rPr lang="en-US" altLang="ko-KR" dirty="0"/>
                  <a:t>(Poor agreement)       0.20 </a:t>
                </a:r>
                <a:r>
                  <a:rPr lang="ko-KR" altLang="en-US" dirty="0"/>
                  <a:t>이하 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⦁</m:t>
                    </m:r>
                    <m:r>
                      <a:rPr lang="en-US" altLang="ko-KR" b="0" i="1" smtClean="0">
                        <a:latin typeface="Cambria Math"/>
                      </a:rPr>
                      <m:t>  </m:t>
                    </m:r>
                  </m:oMath>
                </a14:m>
                <a:r>
                  <a:rPr lang="ko-KR" altLang="en-US" dirty="0"/>
                  <a:t>적정한 일치도 </a:t>
                </a:r>
                <a:r>
                  <a:rPr lang="en-US" altLang="ko-KR" dirty="0"/>
                  <a:t>(Fair agreement)           0.20 ~ 0.40 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⦁</m:t>
                    </m:r>
                    <m:r>
                      <a:rPr lang="en-US" altLang="ko-KR" b="0" i="0" smtClean="0">
                        <a:latin typeface="Cambria Math"/>
                      </a:rPr>
                      <m:t>  </m:t>
                    </m:r>
                  </m:oMath>
                </a14:m>
                <a:r>
                  <a:rPr lang="ko-KR" altLang="en-US" dirty="0"/>
                  <a:t>보통의 일치도 </a:t>
                </a:r>
                <a:r>
                  <a:rPr lang="en-US" altLang="ko-KR" dirty="0"/>
                  <a:t>(Moderate agreement)   0.40 ~ 0.60 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⦁ 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/>
                  <a:t>괜찮은 일치도 </a:t>
                </a:r>
                <a:r>
                  <a:rPr lang="en-US" altLang="ko-KR" dirty="0"/>
                  <a:t>(Good agreement)        0.60 ~ 0.80 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⦁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훌륭한 일치도 </a:t>
                </a:r>
                <a:r>
                  <a:rPr lang="en-US" altLang="ko-KR" dirty="0"/>
                  <a:t>(Very Good agreement)  0.80 ~ 1.00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5" y="1484784"/>
                <a:ext cx="7542983" cy="4462760"/>
              </a:xfrm>
              <a:prstGeom prst="rect">
                <a:avLst/>
              </a:prstGeom>
              <a:blipFill>
                <a:blip r:embed="rId4"/>
                <a:stretch>
                  <a:fillRect l="-647" t="-820" b="-1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506155"/>
            <a:ext cx="2696906" cy="111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768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2"/>
            <a:ext cx="9144000" cy="27353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39"/>
            <a:ext cx="2236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DCD1E5-4A27-4B3B-BFAE-6CF0671B7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98" y="1460026"/>
            <a:ext cx="7784488" cy="43864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0860" y="748680"/>
            <a:ext cx="6598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나무B" panose="02030600000101010101" pitchFamily="18" charset="-127"/>
                <a:ea typeface="HY나무B" panose="02030600000101010101" pitchFamily="18" charset="-127"/>
              </a:rPr>
              <a:t>카파</a:t>
            </a:r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 통계</a:t>
            </a:r>
            <a:endParaRPr lang="ko-KR" altLang="en-US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ko-KR" altLang="en-US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907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7"/>
          <p:cNvSpPr/>
          <p:nvPr/>
        </p:nvSpPr>
        <p:spPr>
          <a:xfrm>
            <a:off x="0" y="6058552"/>
            <a:ext cx="9144000" cy="22794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58741" y="6060784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5857" y="1478784"/>
            <a:ext cx="4109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+mj-ea"/>
                <a:ea typeface="+mj-ea"/>
              </a:rPr>
              <a:t>교차 검증</a:t>
            </a:r>
            <a:r>
              <a:rPr lang="en-US" altLang="ko-KR" sz="2000" dirty="0">
                <a:latin typeface="+mj-ea"/>
                <a:ea typeface="+mj-ea"/>
              </a:rPr>
              <a:t>(Cross validation, CV)</a:t>
            </a:r>
            <a:endParaRPr lang="ko-KR" altLang="en-US" sz="2000" spc="-150" dirty="0">
              <a:solidFill>
                <a:schemeClr val="tx1">
                  <a:alpha val="99000"/>
                </a:schemeClr>
              </a:solidFill>
              <a:latin typeface="+mj-ea"/>
              <a:ea typeface="+mj-ea"/>
              <a:cs typeface="함초롬바탕" panose="020306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F0BC5-CC9D-4C63-A7C7-C9A0104C5019}"/>
              </a:ext>
            </a:extLst>
          </p:cNvPr>
          <p:cNvSpPr txBox="1"/>
          <p:nvPr/>
        </p:nvSpPr>
        <p:spPr>
          <a:xfrm>
            <a:off x="977588" y="2058029"/>
            <a:ext cx="7691759" cy="342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altLang="ko-KR" dirty="0">
                <a:solidFill>
                  <a:prstClr val="black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주어진 데이터를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일부는 학습을 시켜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모델을 만드는데 사용하고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,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ko-KR" dirty="0">
                <a:solidFill>
                  <a:prstClr val="black"/>
                </a:solidFill>
                <a:latin typeface="+mn-ea"/>
              </a:rPr>
              <a:t>	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일부는 모델을 검증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학습하지 않은 데이터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하는데 사용하는 것</a:t>
            </a:r>
          </a:p>
          <a:p>
            <a:pPr marL="342900" indent="-342900">
              <a:spcBef>
                <a:spcPct val="20000"/>
              </a:spcBef>
            </a:pPr>
            <a:endParaRPr lang="en-US" altLang="ko-KR" sz="2000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spcBef>
                <a:spcPct val="20000"/>
              </a:spcBef>
            </a:pPr>
            <a:endParaRPr lang="en-US" altLang="ko-KR" sz="2000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spcBef>
                <a:spcPct val="20000"/>
              </a:spcBef>
            </a:pPr>
            <a:endParaRPr lang="en-US" altLang="ko-KR" sz="2000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spcBef>
                <a:spcPct val="20000"/>
              </a:spcBef>
            </a:pPr>
            <a:endParaRPr lang="ko-KR" altLang="en-US" sz="2000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spcBef>
                <a:spcPct val="20000"/>
              </a:spcBef>
            </a:pPr>
            <a:r>
              <a:rPr lang="ko-KR" altLang="en-US" sz="2400" b="1" dirty="0">
                <a:solidFill>
                  <a:prstClr val="black"/>
                </a:solidFill>
                <a:latin typeface="+mn-ea"/>
              </a:rPr>
              <a:t>쉽게 말해</a:t>
            </a:r>
            <a:r>
              <a:rPr lang="en-US" altLang="ko-KR" sz="2400" b="1" dirty="0">
                <a:solidFill>
                  <a:prstClr val="black"/>
                </a:solidFill>
                <a:latin typeface="+mn-ea"/>
              </a:rPr>
              <a:t>, </a:t>
            </a:r>
          </a:p>
          <a:p>
            <a:pPr marL="342900" indent="-342900">
              <a:spcBef>
                <a:spcPct val="20000"/>
              </a:spcBef>
            </a:pP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주어진 데이터를 가지고 반복 측정하여 더 정확한 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prediction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을 </a:t>
            </a:r>
            <a:endParaRPr lang="en-US" altLang="ko-KR" sz="2000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spcBef>
                <a:spcPct val="20000"/>
              </a:spcBef>
            </a:pP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하기 위한 기법</a:t>
            </a:r>
            <a:endParaRPr lang="en-US" altLang="ko-KR" sz="20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3612" y="2903058"/>
            <a:ext cx="5976664" cy="1333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69000" y="772538"/>
            <a:ext cx="370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5. Cross validation(</a:t>
            </a:r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교차검증</a:t>
            </a:r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  <a:endParaRPr lang="ko-KR" altLang="en-US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978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7"/>
          <p:cNvSpPr/>
          <p:nvPr/>
        </p:nvSpPr>
        <p:spPr>
          <a:xfrm>
            <a:off x="0" y="6058552"/>
            <a:ext cx="9144000" cy="22794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58741" y="6060784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5857" y="1416491"/>
            <a:ext cx="2880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왜 </a:t>
            </a:r>
            <a:r>
              <a:rPr lang="ko-KR" altLang="en-US" sz="2000" b="1" dirty="0">
                <a:latin typeface="+mn-ea"/>
              </a:rPr>
              <a:t>교차 검증</a:t>
            </a:r>
            <a:r>
              <a:rPr lang="ko-KR" altLang="en-US" sz="2000" dirty="0">
                <a:latin typeface="+mn-ea"/>
              </a:rPr>
              <a:t>을 하는가</a:t>
            </a:r>
            <a:r>
              <a:rPr lang="en-US" altLang="ko-KR" sz="2000" dirty="0">
                <a:latin typeface="+mn-ea"/>
              </a:rPr>
              <a:t>?</a:t>
            </a:r>
            <a:endParaRPr lang="ko-KR" altLang="en-US" sz="2000" spc="-150" dirty="0">
              <a:solidFill>
                <a:schemeClr val="tx1">
                  <a:alpha val="99000"/>
                </a:schemeClr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F0BC5-CC9D-4C63-A7C7-C9A0104C5019}"/>
              </a:ext>
            </a:extLst>
          </p:cNvPr>
          <p:cNvSpPr txBox="1"/>
          <p:nvPr/>
        </p:nvSpPr>
        <p:spPr>
          <a:xfrm>
            <a:off x="840682" y="1916833"/>
            <a:ext cx="7691759" cy="363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sz="2000" b="1" dirty="0" err="1">
                <a:solidFill>
                  <a:srgbClr val="FF0000"/>
                </a:solidFill>
                <a:latin typeface="+mn-ea"/>
              </a:rPr>
              <a:t>과적합</a:t>
            </a:r>
            <a:r>
              <a:rPr lang="ko-KR" altLang="en-US" dirty="0" err="1">
                <a:solidFill>
                  <a:prstClr val="black"/>
                </a:solidFill>
                <a:latin typeface="+mn-ea"/>
              </a:rPr>
              <a:t>을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피하기 위해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spcBef>
                <a:spcPct val="20000"/>
              </a:spcBef>
            </a:pPr>
            <a:endParaRPr lang="en-US" altLang="ko-KR" sz="2000" dirty="0">
              <a:solidFill>
                <a:prstClr val="black"/>
              </a:solidFill>
              <a:latin typeface="HY신명조" pitchFamily="18" charset="-127"/>
              <a:ea typeface="HY신명조" pitchFamily="18" charset="-127"/>
            </a:endParaRPr>
          </a:p>
          <a:p>
            <a:pPr marL="342900" indent="-342900">
              <a:spcBef>
                <a:spcPct val="20000"/>
              </a:spcBef>
            </a:pPr>
            <a:endParaRPr lang="en-US" altLang="ko-KR" sz="2000" dirty="0">
              <a:solidFill>
                <a:prstClr val="black"/>
              </a:solidFill>
              <a:latin typeface="HY신명조" pitchFamily="18" charset="-127"/>
              <a:ea typeface="HY신명조" pitchFamily="18" charset="-127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ko-KR" sz="2400" b="1" dirty="0">
                <a:solidFill>
                  <a:prstClr val="black"/>
                </a:solidFill>
                <a:latin typeface="+mn-ea"/>
              </a:rPr>
              <a:t>** </a:t>
            </a:r>
            <a:r>
              <a:rPr lang="ko-KR" altLang="en-US" sz="2400" b="1" dirty="0" err="1">
                <a:solidFill>
                  <a:prstClr val="black"/>
                </a:solidFill>
                <a:latin typeface="+mn-ea"/>
              </a:rPr>
              <a:t>과적합</a:t>
            </a:r>
            <a:r>
              <a:rPr lang="en-US" altLang="ko-KR" sz="2400" b="1" dirty="0">
                <a:solidFill>
                  <a:prstClr val="black"/>
                </a:solidFill>
                <a:latin typeface="+mn-ea"/>
              </a:rPr>
              <a:t>(</a:t>
            </a:r>
            <a:r>
              <a:rPr lang="en-US" altLang="ko-KR" sz="2400" b="1" dirty="0" err="1">
                <a:solidFill>
                  <a:prstClr val="black"/>
                </a:solidFill>
                <a:latin typeface="+mn-ea"/>
              </a:rPr>
              <a:t>overfitting</a:t>
            </a:r>
            <a:r>
              <a:rPr lang="en-US" altLang="ko-KR" sz="2400" b="1" dirty="0">
                <a:solidFill>
                  <a:prstClr val="black"/>
                </a:solidFill>
                <a:latin typeface="+mn-ea"/>
              </a:rPr>
              <a:t>)</a:t>
            </a:r>
            <a:r>
              <a:rPr lang="ko-KR" altLang="en-US" sz="2400" b="1" dirty="0">
                <a:solidFill>
                  <a:prstClr val="black"/>
                </a:solidFill>
                <a:latin typeface="+mn-ea"/>
              </a:rPr>
              <a:t> </a:t>
            </a:r>
            <a:endParaRPr lang="en-US" altLang="ko-KR" sz="2400" b="1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spcBef>
                <a:spcPct val="20000"/>
              </a:spcBef>
            </a:pPr>
            <a:endParaRPr lang="en-US" altLang="ko-KR" sz="800" b="1" dirty="0">
              <a:solidFill>
                <a:prstClr val="black"/>
              </a:solidFill>
              <a:latin typeface="+mn-ea"/>
            </a:endParaRPr>
          </a:p>
          <a:p>
            <a:pPr marL="457200" indent="-457200">
              <a:spcBef>
                <a:spcPct val="20000"/>
              </a:spcBef>
              <a:buAutoNum type="arabicPeriod"/>
            </a:pP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학습 데이터에 대해서 지나치게 잘 학습된 상태</a:t>
            </a:r>
            <a:endParaRPr lang="en-US" altLang="ko-KR" sz="2000" dirty="0">
              <a:solidFill>
                <a:prstClr val="black"/>
              </a:solidFill>
              <a:latin typeface="+mn-ea"/>
            </a:endParaRPr>
          </a:p>
          <a:p>
            <a:pPr marL="457200" indent="-457200">
              <a:spcBef>
                <a:spcPct val="20000"/>
              </a:spcBef>
            </a:pPr>
            <a:endParaRPr lang="ko-KR" altLang="en-US" sz="2000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2. 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학습 데이터에 대해서 높은 성능을 보이더라도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, 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    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학습되지 않는 데이터에 대해 좋지 않은 성능을 보일 수 있다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.</a:t>
            </a:r>
            <a:endParaRPr lang="ko-KR" altLang="en-US" sz="2000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spcBef>
                <a:spcPct val="20000"/>
              </a:spcBef>
            </a:pPr>
            <a:endParaRPr lang="ko-KR" altLang="en-US" sz="20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265344"/>
            <a:ext cx="3169083" cy="2187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9000" y="772538"/>
            <a:ext cx="370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5. Cross validation(</a:t>
            </a:r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교차검증</a:t>
            </a:r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  <a:endParaRPr lang="ko-KR" altLang="en-US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7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654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7"/>
          <p:cNvSpPr/>
          <p:nvPr/>
        </p:nvSpPr>
        <p:spPr>
          <a:xfrm>
            <a:off x="0" y="6058552"/>
            <a:ext cx="9144000" cy="22794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58741" y="6060784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4790" y="787819"/>
            <a:ext cx="6727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5. Cross validation(</a:t>
            </a:r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교차검증</a:t>
            </a:r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2000" b="1" dirty="0"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en-US" altLang="ko-KR" sz="1600" b="1" dirty="0">
                <a:latin typeface="HY나무B" panose="02030600000101010101" pitchFamily="18" charset="-127"/>
                <a:ea typeface="HY나무B" panose="02030600000101010101" pitchFamily="18" charset="-127"/>
              </a:rPr>
              <a:t>Exhaustive </a:t>
            </a:r>
            <a:r>
              <a:rPr lang="en-US" altLang="ko-KR" sz="1600" dirty="0">
                <a:latin typeface="HY나무B" panose="02030600000101010101" pitchFamily="18" charset="-127"/>
                <a:ea typeface="HY나무B" panose="02030600000101010101" pitchFamily="18" charset="-127"/>
              </a:rPr>
              <a:t>VS </a:t>
            </a:r>
            <a:r>
              <a:rPr lang="en-US" altLang="ko-KR" sz="1600" b="1" dirty="0">
                <a:latin typeface="HY나무B" panose="02030600000101010101" pitchFamily="18" charset="-127"/>
                <a:ea typeface="HY나무B" panose="02030600000101010101" pitchFamily="18" charset="-127"/>
              </a:rPr>
              <a:t>Non-Exhaustive </a:t>
            </a:r>
            <a:endParaRPr lang="ko-KR" altLang="en-US" sz="1600" b="1" spc="-150" dirty="0">
              <a:solidFill>
                <a:schemeClr val="tx1">
                  <a:alpha val="99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F0BC5-CC9D-4C63-A7C7-C9A0104C5019}"/>
              </a:ext>
            </a:extLst>
          </p:cNvPr>
          <p:cNvSpPr txBox="1"/>
          <p:nvPr/>
        </p:nvSpPr>
        <p:spPr>
          <a:xfrm>
            <a:off x="835504" y="1427822"/>
            <a:ext cx="7691759" cy="328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1) Exhaustive CV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	: 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주어진 데이터를 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training 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과 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validation set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으로 나누는데 </a:t>
            </a:r>
            <a:endParaRPr lang="en-US" altLang="ko-KR" sz="2000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	  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기준에 따라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가능한 모든 방법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으로 나누고 반복 측정</a:t>
            </a:r>
          </a:p>
          <a:p>
            <a:pPr marL="342900" indent="-342900">
              <a:spcBef>
                <a:spcPct val="20000"/>
              </a:spcBef>
            </a:pPr>
            <a:r>
              <a:rPr lang="ko-KR" altLang="en-US" b="1" dirty="0">
                <a:solidFill>
                  <a:prstClr val="black"/>
                </a:solidFill>
                <a:latin typeface="+mn-ea"/>
              </a:rPr>
              <a:t>* </a:t>
            </a:r>
            <a:r>
              <a:rPr lang="en-US" altLang="ko-KR" b="1" dirty="0">
                <a:solidFill>
                  <a:prstClr val="black"/>
                </a:solidFill>
                <a:latin typeface="+mn-ea"/>
              </a:rPr>
              <a:t>Leave-p-out CV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ko-KR" dirty="0">
                <a:solidFill>
                  <a:prstClr val="black"/>
                </a:solidFill>
                <a:latin typeface="+mn-ea"/>
              </a:rPr>
              <a:t>	: p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개의 관측치를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validation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으로 두고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나머지는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training set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으로 둠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spcBef>
                <a:spcPct val="20000"/>
              </a:spcBef>
            </a:pPr>
            <a:endParaRPr lang="en-US" altLang="ko-KR" sz="800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ko-KR" dirty="0">
                <a:solidFill>
                  <a:prstClr val="black"/>
                </a:solidFill>
                <a:latin typeface="+mn-ea"/>
              </a:rPr>
              <a:t>	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만약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총 관측치가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n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개 라면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,      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만큼의 반복측정을 함</a:t>
            </a:r>
          </a:p>
          <a:p>
            <a:pPr marL="342900" indent="-342900">
              <a:spcBef>
                <a:spcPct val="20000"/>
              </a:spcBef>
            </a:pPr>
            <a:r>
              <a:rPr lang="ko-KR" altLang="en-US" dirty="0">
                <a:solidFill>
                  <a:prstClr val="black"/>
                </a:solidFill>
                <a:latin typeface="+mn-ea"/>
              </a:rPr>
              <a:t>	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(n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이 너무 커진다면 사실상 연산은 어려워 짐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)</a:t>
            </a:r>
          </a:p>
          <a:p>
            <a:pPr marL="342900" indent="-342900">
              <a:spcBef>
                <a:spcPct val="20000"/>
              </a:spcBef>
            </a:pP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spcBef>
                <a:spcPct val="20000"/>
              </a:spcBef>
            </a:pPr>
            <a:r>
              <a:rPr lang="ko-KR" altLang="en-US" b="1" dirty="0">
                <a:solidFill>
                  <a:prstClr val="black"/>
                </a:solidFill>
                <a:latin typeface="+mn-ea"/>
              </a:rPr>
              <a:t>* </a:t>
            </a:r>
            <a:r>
              <a:rPr lang="en-US" altLang="ko-KR" b="1" dirty="0">
                <a:solidFill>
                  <a:prstClr val="black"/>
                </a:solidFill>
                <a:latin typeface="+mn-ea"/>
              </a:rPr>
              <a:t>Leave-one-out CV (LOOCV) :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p=1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인 경우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5463" y="3256436"/>
            <a:ext cx="396537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149E79-025E-4AB6-9C29-18DE57EAB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37" y="3688484"/>
            <a:ext cx="2589710" cy="304346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15" descr="BOAZ_Logo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79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7"/>
          <p:cNvSpPr/>
          <p:nvPr/>
        </p:nvSpPr>
        <p:spPr>
          <a:xfrm>
            <a:off x="0" y="6058552"/>
            <a:ext cx="9144000" cy="22794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58741" y="6060784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F0BC5-CC9D-4C63-A7C7-C9A0104C5019}"/>
              </a:ext>
            </a:extLst>
          </p:cNvPr>
          <p:cNvSpPr txBox="1"/>
          <p:nvPr/>
        </p:nvSpPr>
        <p:spPr>
          <a:xfrm>
            <a:off x="853130" y="1496374"/>
            <a:ext cx="7691759" cy="2209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2) Non-Exhaustive CV</a:t>
            </a:r>
          </a:p>
          <a:p>
            <a:pPr marL="342900" indent="-342900">
              <a:spcBef>
                <a:spcPct val="20000"/>
              </a:spcBef>
            </a:pPr>
            <a:endParaRPr lang="en-US" altLang="ko-KR" sz="800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ko-KR" sz="1600" b="1" dirty="0">
                <a:solidFill>
                  <a:prstClr val="black"/>
                </a:solidFill>
                <a:latin typeface="+mn-ea"/>
              </a:rPr>
              <a:t>* Repeated random sub-sampling validation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 : </a:t>
            </a:r>
            <a:r>
              <a:rPr lang="ko-KR" altLang="en-US" sz="1600" dirty="0" err="1">
                <a:solidFill>
                  <a:prstClr val="black"/>
                </a:solidFill>
                <a:latin typeface="+mn-ea"/>
              </a:rPr>
              <a:t>랜덤하게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training set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과 </a:t>
            </a: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validation set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을 나누는 방법</a:t>
            </a:r>
          </a:p>
          <a:p>
            <a:pPr marL="342900" indent="-342900">
              <a:spcBef>
                <a:spcPct val="20000"/>
              </a:spcBef>
            </a:pPr>
            <a:endParaRPr lang="ko-KR" altLang="en-US" sz="800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spcBef>
                <a:spcPct val="20000"/>
              </a:spcBef>
            </a:pPr>
            <a:r>
              <a:rPr lang="ko-KR" altLang="en-US" b="1" dirty="0">
                <a:latin typeface="+mn-ea"/>
              </a:rPr>
              <a:t>*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k-fold  CV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전체 데이터를 </a:t>
            </a:r>
            <a:r>
              <a:rPr lang="ko-KR" altLang="en-US" sz="1600" dirty="0" err="1">
                <a:solidFill>
                  <a:prstClr val="black"/>
                </a:solidFill>
                <a:latin typeface="+mn-ea"/>
              </a:rPr>
              <a:t>랜덤하게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 나누어 </a:t>
            </a: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K 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등분을 하고</a:t>
            </a: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, 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  K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개 중 </a:t>
            </a: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번 째 데이터를 </a:t>
            </a: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test 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셋으로</a:t>
            </a: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나머지 전부를 </a:t>
            </a: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training 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셋으로 사용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649" y="4017568"/>
            <a:ext cx="4896544" cy="1542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514ED9-1155-4732-9EED-E0414D65F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866" y="3801903"/>
            <a:ext cx="3399916" cy="290084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4790" y="787819"/>
            <a:ext cx="6727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5. Cross validation(</a:t>
            </a:r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교차검증</a:t>
            </a:r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en-US" altLang="ko-KR" sz="2000" b="1" dirty="0">
                <a:latin typeface="HY나무B" panose="02030600000101010101" pitchFamily="18" charset="-127"/>
                <a:ea typeface="HY나무B" panose="02030600000101010101" pitchFamily="18" charset="-127"/>
              </a:rPr>
              <a:t>- </a:t>
            </a:r>
            <a:r>
              <a:rPr lang="en-US" altLang="ko-KR" sz="1600" b="1" dirty="0">
                <a:latin typeface="HY나무B" panose="02030600000101010101" pitchFamily="18" charset="-127"/>
                <a:ea typeface="HY나무B" panose="02030600000101010101" pitchFamily="18" charset="-127"/>
              </a:rPr>
              <a:t>Exhaustive </a:t>
            </a:r>
            <a:r>
              <a:rPr lang="en-US" altLang="ko-KR" sz="1600" dirty="0">
                <a:latin typeface="HY나무B" panose="02030600000101010101" pitchFamily="18" charset="-127"/>
                <a:ea typeface="HY나무B" panose="02030600000101010101" pitchFamily="18" charset="-127"/>
              </a:rPr>
              <a:t>VS </a:t>
            </a:r>
            <a:r>
              <a:rPr lang="en-US" altLang="ko-KR" sz="1600" b="1" dirty="0">
                <a:latin typeface="HY나무B" panose="02030600000101010101" pitchFamily="18" charset="-127"/>
                <a:ea typeface="HY나무B" panose="02030600000101010101" pitchFamily="18" charset="-127"/>
              </a:rPr>
              <a:t>Non-Exhaustive </a:t>
            </a:r>
            <a:endParaRPr lang="ko-KR" altLang="en-US" sz="1600" b="1" spc="-150" dirty="0">
              <a:solidFill>
                <a:schemeClr val="tx1">
                  <a:alpha val="99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5" descr="BOAZ_Logo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693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7"/>
          <p:cNvSpPr/>
          <p:nvPr/>
        </p:nvSpPr>
        <p:spPr>
          <a:xfrm>
            <a:off x="0" y="6058552"/>
            <a:ext cx="9144000" cy="22794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58741" y="6060784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5858" y="1410506"/>
            <a:ext cx="3093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LOOCV </a:t>
            </a:r>
            <a:r>
              <a:rPr lang="en-US" altLang="ko-KR" sz="1600" dirty="0">
                <a:latin typeface="+mn-ea"/>
              </a:rPr>
              <a:t>VS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K-fold CV</a:t>
            </a:r>
            <a:endParaRPr lang="ko-KR" altLang="en-US" sz="2400" b="1" spc="-150" dirty="0">
              <a:solidFill>
                <a:schemeClr val="tx1">
                  <a:alpha val="99000"/>
                </a:schemeClr>
              </a:solidFill>
              <a:latin typeface="+mn-ea"/>
              <a:cs typeface="함초롬바탕" panose="02030604000101010101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406652"/>
              </p:ext>
            </p:extLst>
          </p:nvPr>
        </p:nvGraphicFramePr>
        <p:xfrm>
          <a:off x="1332326" y="2147777"/>
          <a:ext cx="6100212" cy="11478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0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318">
                <a:tc>
                  <a:txBody>
                    <a:bodyPr/>
                    <a:lstStyle/>
                    <a:p>
                      <a:pPr lvl="0" algn="ctr" latinLnBrk="1">
                        <a:buFont typeface="Arial" pitchFamily="34" charset="0"/>
                        <a:buNone/>
                      </a:pPr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*</a:t>
                      </a:r>
                      <a:r>
                        <a:rPr lang="ko-KR" altLang="en-US" sz="1800" dirty="0">
                          <a:latin typeface="HY신명조" pitchFamily="18" charset="-127"/>
                          <a:ea typeface="HY신명조" pitchFamily="18" charset="-127"/>
                        </a:rPr>
                        <a:t>분산</a:t>
                      </a:r>
                      <a:endParaRPr lang="en-US" altLang="ko-KR" sz="18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HY신명조" pitchFamily="18" charset="-127"/>
                          <a:ea typeface="HY신명조" pitchFamily="18" charset="-127"/>
                        </a:rPr>
                        <a:t>LOOCV</a:t>
                      </a:r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 &gt; </a:t>
                      </a:r>
                      <a:r>
                        <a:rPr lang="en-US" altLang="ko-KR" sz="1800" dirty="0">
                          <a:latin typeface="HY신명조" pitchFamily="18" charset="-127"/>
                          <a:ea typeface="HY신명조" pitchFamily="18" charset="-127"/>
                        </a:rPr>
                        <a:t>K-fold CV</a:t>
                      </a:r>
                      <a:r>
                        <a:rPr lang="ko-KR" altLang="en-US" sz="1800" baseline="0" dirty="0">
                          <a:latin typeface="HY신명조" pitchFamily="18" charset="-127"/>
                          <a:ea typeface="HY신명조" pitchFamily="18" charset="-127"/>
                        </a:rPr>
                        <a:t> </a:t>
                      </a:r>
                      <a:r>
                        <a:rPr lang="en-US" altLang="ko-KR" sz="1800" dirty="0">
                          <a:latin typeface="HY신명조" pitchFamily="18" charset="-127"/>
                          <a:ea typeface="HY신명조" pitchFamily="18" charset="-127"/>
                        </a:rPr>
                        <a:t>(K &lt;</a:t>
                      </a:r>
                      <a:r>
                        <a:rPr lang="en-US" altLang="ko-KR" sz="1800" baseline="0" dirty="0">
                          <a:latin typeface="HY신명조" pitchFamily="18" charset="-127"/>
                          <a:ea typeface="HY신명조" pitchFamily="18" charset="-127"/>
                        </a:rPr>
                        <a:t> n)</a:t>
                      </a:r>
                      <a:endParaRPr lang="ko-KR" altLang="en-US" sz="18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5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**</a:t>
                      </a:r>
                      <a:r>
                        <a:rPr lang="ko-KR" altLang="en-US" sz="1800" dirty="0">
                          <a:latin typeface="HY신명조" pitchFamily="18" charset="-127"/>
                          <a:ea typeface="HY신명조" pitchFamily="18" charset="-127"/>
                        </a:rPr>
                        <a:t>계산 시간</a:t>
                      </a:r>
                    </a:p>
                  </a:txBody>
                  <a:tcPr>
                    <a:solidFill>
                      <a:schemeClr val="bg1">
                        <a:lumMod val="95000"/>
                        <a:alpha val="3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HY신명조" pitchFamily="18" charset="-127"/>
                          <a:ea typeface="HY신명조" pitchFamily="18" charset="-127"/>
                        </a:rPr>
                        <a:t>LOOCV</a:t>
                      </a:r>
                      <a:r>
                        <a:rPr lang="en-US" altLang="ko-KR" sz="2000" b="1" dirty="0">
                          <a:solidFill>
                            <a:srgbClr val="FF0000"/>
                          </a:solidFill>
                          <a:latin typeface="HY신명조" pitchFamily="18" charset="-127"/>
                          <a:ea typeface="HY신명조" pitchFamily="18" charset="-127"/>
                        </a:rPr>
                        <a:t> &gt; </a:t>
                      </a:r>
                      <a:r>
                        <a:rPr lang="en-US" altLang="ko-KR" sz="1800" dirty="0">
                          <a:latin typeface="HY신명조" pitchFamily="18" charset="-127"/>
                          <a:ea typeface="HY신명조" pitchFamily="18" charset="-127"/>
                        </a:rPr>
                        <a:t>K-fold CV</a:t>
                      </a:r>
                      <a:endParaRPr lang="ko-KR" altLang="en-US" sz="1800" dirty="0">
                        <a:latin typeface="HY신명조" pitchFamily="18" charset="-127"/>
                        <a:ea typeface="HY신명조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01F0BC5-CC9D-4C63-A7C7-C9A0104C5019}"/>
              </a:ext>
            </a:extLst>
          </p:cNvPr>
          <p:cNvSpPr txBox="1"/>
          <p:nvPr/>
        </p:nvSpPr>
        <p:spPr>
          <a:xfrm>
            <a:off x="840682" y="3718656"/>
            <a:ext cx="7691759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*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k&lt;n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인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k-fold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에서는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 training set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사이에 겹치는 부분이 적어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,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	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상관성이 작음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 :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상대적으로 상관성이 낮을수록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분산이 작아짐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spcBef>
                <a:spcPct val="20000"/>
              </a:spcBef>
            </a:pP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**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 LOOCV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는 하나의 샘플을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N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번씩 반복하므로 </a:t>
            </a:r>
            <a:r>
              <a:rPr lang="ko-KR" altLang="en-US" dirty="0" err="1">
                <a:solidFill>
                  <a:prstClr val="black"/>
                </a:solidFill>
                <a:latin typeface="+mn-ea"/>
              </a:rPr>
              <a:t>계산량이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많다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.</a:t>
            </a:r>
            <a:endParaRPr lang="ko-KR" altLang="en-US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0" name="Picture 15" descr="BOAZ_Logo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9000" y="772538"/>
            <a:ext cx="370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5. Cross validation(</a:t>
            </a:r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교차검증</a:t>
            </a:r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  <a:endParaRPr lang="ko-KR" altLang="en-US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923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7"/>
          <p:cNvSpPr/>
          <p:nvPr/>
        </p:nvSpPr>
        <p:spPr>
          <a:xfrm>
            <a:off x="0" y="6058552"/>
            <a:ext cx="9144000" cy="22794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58741" y="6060784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4021" y="1569055"/>
            <a:ext cx="57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k-fold cross validation </a:t>
            </a:r>
            <a:r>
              <a:rPr lang="en-US" altLang="ko-KR" sz="2400" dirty="0">
                <a:latin typeface="+mj-ea"/>
                <a:ea typeface="+mj-ea"/>
              </a:rPr>
              <a:t>(k-</a:t>
            </a:r>
            <a:r>
              <a:rPr lang="ko-KR" altLang="en-US" sz="2400" dirty="0">
                <a:latin typeface="+mj-ea"/>
                <a:ea typeface="+mj-ea"/>
              </a:rPr>
              <a:t>겹 교차검증</a:t>
            </a:r>
            <a:r>
              <a:rPr lang="en-US" altLang="ko-KR" sz="2400" dirty="0">
                <a:latin typeface="+mj-ea"/>
                <a:ea typeface="+mj-ea"/>
              </a:rPr>
              <a:t>) </a:t>
            </a:r>
            <a:endParaRPr lang="ko-KR" altLang="en-US" sz="2400" spc="-150" dirty="0">
              <a:solidFill>
                <a:schemeClr val="tx1">
                  <a:alpha val="99000"/>
                </a:schemeClr>
              </a:solidFill>
              <a:latin typeface="+mj-ea"/>
              <a:ea typeface="+mj-ea"/>
              <a:cs typeface="함초롬바탕" panose="020306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F0BC5-CC9D-4C63-A7C7-C9A0104C5019}"/>
              </a:ext>
            </a:extLst>
          </p:cNvPr>
          <p:cNvSpPr txBox="1"/>
          <p:nvPr/>
        </p:nvSpPr>
        <p:spPr>
          <a:xfrm>
            <a:off x="840682" y="2108108"/>
            <a:ext cx="7691759" cy="268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: 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교차검증 중 제일 좋다고 알려짐</a:t>
            </a:r>
          </a:p>
          <a:p>
            <a:pPr marL="342900" indent="-342900">
              <a:spcBef>
                <a:spcPct val="20000"/>
              </a:spcBef>
            </a:pPr>
            <a:endParaRPr lang="ko-KR" altLang="en-US" sz="2000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**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장점 </a:t>
            </a:r>
          </a:p>
          <a:p>
            <a:pPr marL="342900" indent="-342900">
              <a:spcBef>
                <a:spcPct val="20000"/>
              </a:spcBef>
            </a:pP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	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1. 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데이터에서 많은 부분을 데이터 모델로 학습 가능</a:t>
            </a:r>
          </a:p>
          <a:p>
            <a:pPr marL="342900" indent="-342900">
              <a:spcBef>
                <a:spcPct val="20000"/>
              </a:spcBef>
            </a:pP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	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2. 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최적의 비율로 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test data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를 나눌 수 있음</a:t>
            </a:r>
          </a:p>
          <a:p>
            <a:pPr marL="342900" indent="-342900">
              <a:spcBef>
                <a:spcPct val="20000"/>
              </a:spcBef>
            </a:pP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	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3. 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학습과 검증을 여러 번 할 수 있음</a:t>
            </a:r>
          </a:p>
          <a:p>
            <a:pPr marL="342900" indent="-342900">
              <a:spcBef>
                <a:spcPct val="20000"/>
              </a:spcBef>
            </a:pP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	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4. 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적은 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data set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일 경우 사용 가능</a:t>
            </a:r>
            <a:endParaRPr lang="ko-KR" altLang="en-US" sz="1600" dirty="0">
              <a:solidFill>
                <a:prstClr val="black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7102" y="772538"/>
            <a:ext cx="665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5. Cross validation(</a:t>
            </a:r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교차검증</a:t>
            </a:r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) - k-fold cross validation</a:t>
            </a:r>
            <a:endParaRPr lang="ko-KR" altLang="en-US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18" name="Picture 15" descr="BOAZ_Logo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031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741" y="751797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1. </a:t>
            </a:r>
            <a:r>
              <a:rPr lang="ko-KR" altLang="en-US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머신러닝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지도학습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79219" y="2783866"/>
            <a:ext cx="327079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  <a:latin typeface="-윤고딕320" panose="020B0600000101010101" charset="-127"/>
                <a:ea typeface="-윤고딕320" panose="020B0600000101010101" charset="-127"/>
              </a:rPr>
              <a:t>지진이 내년에 일어날지 여부</a:t>
            </a:r>
            <a:r>
              <a:rPr lang="en-US" altLang="ko-KR" dirty="0">
                <a:solidFill>
                  <a:schemeClr val="bg1"/>
                </a:solidFill>
                <a:latin typeface="-윤고딕320" panose="020B0600000101010101" charset="-127"/>
                <a:ea typeface="-윤고딕320" panose="020B0600000101010101" charset="-127"/>
              </a:rPr>
              <a:t>  </a:t>
            </a:r>
            <a:r>
              <a:rPr lang="en-US" altLang="ko-KR" dirty="0">
                <a:solidFill>
                  <a:schemeClr val="bg1"/>
                </a:solidFill>
              </a:rPr>
              <a:t> •  </a:t>
            </a:r>
            <a:r>
              <a:rPr lang="ko-KR" altLang="en-US" dirty="0">
                <a:solidFill>
                  <a:schemeClr val="bg1"/>
                </a:solidFill>
                <a:latin typeface="-윤고딕320" panose="020B0600000101010101" charset="-127"/>
                <a:ea typeface="-윤고딕320" panose="020B0600000101010101" charset="-127"/>
              </a:rPr>
              <a:t>축구 팀의 승패 </a:t>
            </a:r>
            <a:endParaRPr lang="en-US" altLang="ko-KR" dirty="0">
              <a:solidFill>
                <a:schemeClr val="bg1"/>
              </a:solidFill>
              <a:latin typeface="-윤고딕320" panose="020B0600000101010101" charset="-127"/>
              <a:ea typeface="-윤고딕320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  <a:latin typeface="-윤고딕320" panose="020B0600000101010101" charset="-127"/>
                <a:ea typeface="-윤고딕320" panose="020B0600000101010101" charset="-127"/>
              </a:rPr>
              <a:t>대출자의 채무 이행 여부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70802" y="2789396"/>
            <a:ext cx="366827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</a:rPr>
              <a:t>범주를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개 이상의 레벨을 가짐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</a:rPr>
              <a:t>범주의 레벨은 서수</a:t>
            </a:r>
            <a:r>
              <a:rPr lang="en-US" altLang="ko-KR" dirty="0">
                <a:solidFill>
                  <a:schemeClr val="bg1"/>
                </a:solidFill>
              </a:rPr>
              <a:t> x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</a:rPr>
              <a:t>범주 예측 </a:t>
            </a:r>
            <a:r>
              <a:rPr lang="en-US" altLang="ko-KR" dirty="0">
                <a:solidFill>
                  <a:schemeClr val="bg1"/>
                </a:solidFill>
              </a:rPr>
              <a:t>= </a:t>
            </a:r>
            <a:r>
              <a:rPr lang="ko-KR" altLang="en-US" dirty="0">
                <a:solidFill>
                  <a:schemeClr val="bg1"/>
                </a:solidFill>
              </a:rPr>
              <a:t>분류 알고리즘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371146" y="5161051"/>
            <a:ext cx="2942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</a:rPr>
              <a:t>선형 회귀 모델로 적합화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</a:rPr>
              <a:t>테스트 점수 예측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</a:rPr>
              <a:t>실험값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수입 예측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19651E-1CD0-4C5A-AA12-C4B78118F4EC}"/>
              </a:ext>
            </a:extLst>
          </p:cNvPr>
          <p:cNvSpPr txBox="1"/>
          <p:nvPr/>
        </p:nvSpPr>
        <p:spPr>
          <a:xfrm>
            <a:off x="876741" y="1621121"/>
            <a:ext cx="72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: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주어진 데이터와 레이블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(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정답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)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을 이용해서 미지의 상태를 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예측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(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회귀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)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하거나     </a:t>
            </a:r>
            <a:endParaRPr lang="en-US" altLang="ko-KR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+mn-ea"/>
            </a:endParaRPr>
          </a:p>
          <a:p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분류 하는 학습방법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58CFEE-A103-4A01-9665-5E84F065D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40" y="2310366"/>
            <a:ext cx="4744112" cy="25340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82FFB6-6818-4CD9-AE10-6CBC91E2C7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36" y="4130904"/>
            <a:ext cx="3543795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51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7"/>
          <p:cNvSpPr/>
          <p:nvPr/>
        </p:nvSpPr>
        <p:spPr>
          <a:xfrm>
            <a:off x="0" y="6058552"/>
            <a:ext cx="9144000" cy="22794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58741" y="6060784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F0BC5-CC9D-4C63-A7C7-C9A0104C5019}"/>
              </a:ext>
            </a:extLst>
          </p:cNvPr>
          <p:cNvSpPr txBox="1"/>
          <p:nvPr/>
        </p:nvSpPr>
        <p:spPr>
          <a:xfrm>
            <a:off x="737102" y="1589671"/>
            <a:ext cx="7691759" cy="395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altLang="ko-KR" sz="2000" b="1" dirty="0">
                <a:solidFill>
                  <a:prstClr val="black"/>
                </a:solidFill>
                <a:latin typeface="+mn-ea"/>
              </a:rPr>
              <a:t>(ex) </a:t>
            </a:r>
            <a:r>
              <a:rPr lang="en-US" altLang="ko-KR" sz="2000" b="1" u="sng" dirty="0">
                <a:solidFill>
                  <a:prstClr val="black"/>
                </a:solidFill>
                <a:latin typeface="+mn-ea"/>
              </a:rPr>
              <a:t>K =3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prstClr val="black"/>
                </a:solidFill>
                <a:latin typeface="+mn-ea"/>
              </a:rPr>
              <a:t>인 경우</a:t>
            </a:r>
            <a:r>
              <a:rPr lang="en-US" altLang="ko-KR" sz="2000" b="1" dirty="0">
                <a:solidFill>
                  <a:prstClr val="black"/>
                </a:solidFill>
                <a:latin typeface="+mn-ea"/>
              </a:rPr>
              <a:t>,</a:t>
            </a:r>
          </a:p>
          <a:p>
            <a:pPr marL="342900" indent="-342900">
              <a:spcBef>
                <a:spcPct val="20000"/>
              </a:spcBef>
            </a:pPr>
            <a:endParaRPr lang="en-US" altLang="ko-KR" sz="800" b="1" dirty="0">
              <a:solidFill>
                <a:prstClr val="black"/>
              </a:solidFill>
              <a:latin typeface="+mn-ea"/>
            </a:endParaRPr>
          </a:p>
          <a:p>
            <a:pPr marL="457200" indent="-457200">
              <a:spcBef>
                <a:spcPct val="20000"/>
              </a:spcBef>
              <a:buAutoNum type="arabicPeriod"/>
            </a:pP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전체 데이터를 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3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개로 나눈다</a:t>
            </a:r>
            <a:endParaRPr lang="en-US" altLang="ko-KR" sz="2000" dirty="0">
              <a:solidFill>
                <a:prstClr val="black"/>
              </a:solidFill>
              <a:latin typeface="+mn-ea"/>
            </a:endParaRPr>
          </a:p>
          <a:p>
            <a:pPr marL="457200" indent="-457200">
              <a:spcBef>
                <a:spcPct val="20000"/>
              </a:spcBef>
            </a:pPr>
            <a:endParaRPr lang="en-US" altLang="ko-KR" sz="2000" dirty="0">
              <a:solidFill>
                <a:prstClr val="black"/>
              </a:solidFill>
              <a:latin typeface="+mn-ea"/>
            </a:endParaRPr>
          </a:p>
          <a:p>
            <a:pPr marL="457200" indent="-457200">
              <a:spcBef>
                <a:spcPct val="20000"/>
              </a:spcBef>
            </a:pPr>
            <a:endParaRPr lang="en-US" altLang="ko-KR" sz="2000" dirty="0">
              <a:solidFill>
                <a:prstClr val="black"/>
              </a:solidFill>
              <a:latin typeface="+mn-ea"/>
            </a:endParaRPr>
          </a:p>
          <a:p>
            <a:pPr marL="457200" indent="-457200">
              <a:spcBef>
                <a:spcPct val="20000"/>
              </a:spcBef>
            </a:pPr>
            <a:endParaRPr lang="ko-KR" altLang="en-US" sz="2000" dirty="0">
              <a:solidFill>
                <a:prstClr val="black"/>
              </a:solidFill>
              <a:latin typeface="+mn-ea"/>
            </a:endParaRPr>
          </a:p>
          <a:p>
            <a:pPr marL="457200" indent="-457200">
              <a:spcBef>
                <a:spcPct val="20000"/>
              </a:spcBef>
            </a:pP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2. 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① 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train data(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sub2 + sub3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) &amp; test data(sub1)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로 구분</a:t>
            </a:r>
            <a:endParaRPr lang="en-US" altLang="ko-KR" sz="2000" dirty="0">
              <a:solidFill>
                <a:prstClr val="black"/>
              </a:solidFill>
              <a:latin typeface="+mn-ea"/>
            </a:endParaRPr>
          </a:p>
          <a:p>
            <a:pPr marL="457200" indent="-457200">
              <a:spcBef>
                <a:spcPct val="20000"/>
              </a:spcBef>
            </a:pP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   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② 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train data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로 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model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을 만들고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, test data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로 검증을 한 후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,   error 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기록</a:t>
            </a:r>
            <a:endParaRPr lang="en-US" altLang="ko-KR" sz="2000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spcBef>
                <a:spcPct val="20000"/>
              </a:spcBef>
            </a:pPr>
            <a:endParaRPr lang="ko-KR" altLang="en-US" sz="1600" dirty="0">
              <a:solidFill>
                <a:prstClr val="black"/>
              </a:solidFill>
              <a:latin typeface="+mn-ea"/>
            </a:endParaRPr>
          </a:p>
          <a:p>
            <a:pPr marL="342900" indent="-342900">
              <a:spcBef>
                <a:spcPct val="20000"/>
              </a:spcBef>
            </a:pP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	***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error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대신 정확도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, ROC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커브면적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, RMSE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등을 기록할 수 있다</a:t>
            </a:r>
          </a:p>
          <a:p>
            <a:pPr marL="342900" indent="-342900">
              <a:spcBef>
                <a:spcPct val="20000"/>
              </a:spcBef>
            </a:pPr>
            <a:endParaRPr lang="ko-KR" altLang="en-US" sz="1600" dirty="0">
              <a:solidFill>
                <a:prstClr val="black"/>
              </a:solidFill>
              <a:latin typeface="HY신명조" pitchFamily="18" charset="-127"/>
              <a:ea typeface="HY신명조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2075" y="2603549"/>
            <a:ext cx="64198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41683" y="1255612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37102" y="772538"/>
            <a:ext cx="665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5. Cross validation(</a:t>
            </a:r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교차검증</a:t>
            </a:r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) - k-fold cross validation</a:t>
            </a:r>
            <a:endParaRPr lang="ko-KR" altLang="en-US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296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7"/>
          <p:cNvSpPr/>
          <p:nvPr/>
        </p:nvSpPr>
        <p:spPr>
          <a:xfrm>
            <a:off x="0" y="6058552"/>
            <a:ext cx="9144000" cy="22794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58741" y="6060784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F0BC5-CC9D-4C63-A7C7-C9A0104C5019}"/>
              </a:ext>
            </a:extLst>
          </p:cNvPr>
          <p:cNvSpPr txBox="1"/>
          <p:nvPr/>
        </p:nvSpPr>
        <p:spPr>
          <a:xfrm>
            <a:off x="767898" y="1916832"/>
            <a:ext cx="7691759" cy="276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3. 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① 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train data(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sub1 + sub3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) &amp; test data(sub2)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로 구분</a:t>
            </a:r>
            <a:endParaRPr lang="en-US" altLang="ko-KR" sz="2000" dirty="0">
              <a:solidFill>
                <a:prstClr val="black"/>
              </a:solidFill>
              <a:latin typeface="+mn-ea"/>
            </a:endParaRPr>
          </a:p>
          <a:p>
            <a:pPr marL="457200" indent="-457200">
              <a:spcBef>
                <a:spcPct val="20000"/>
              </a:spcBef>
            </a:pP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   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② </a:t>
            </a: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train data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로 </a:t>
            </a: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model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을 만들고</a:t>
            </a: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, test data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로 검증을 한 후</a:t>
            </a: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, error 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기록</a:t>
            </a:r>
            <a:endParaRPr lang="en-US" altLang="ko-KR" sz="1600" dirty="0">
              <a:solidFill>
                <a:prstClr val="black"/>
              </a:solidFill>
              <a:latin typeface="+mn-ea"/>
            </a:endParaRPr>
          </a:p>
          <a:p>
            <a:pPr marL="457200" indent="-457200">
              <a:spcBef>
                <a:spcPct val="20000"/>
              </a:spcBef>
            </a:pPr>
            <a:endParaRPr lang="en-US" altLang="ko-KR" sz="1600" dirty="0">
              <a:solidFill>
                <a:prstClr val="black"/>
              </a:solidFill>
              <a:latin typeface="+mn-ea"/>
            </a:endParaRPr>
          </a:p>
          <a:p>
            <a:pPr marL="457200" indent="-457200">
              <a:spcBef>
                <a:spcPct val="20000"/>
              </a:spcBef>
            </a:pPr>
            <a:endParaRPr lang="en-US" altLang="ko-KR" sz="1600" dirty="0">
              <a:solidFill>
                <a:prstClr val="black"/>
              </a:solidFill>
              <a:latin typeface="+mn-ea"/>
            </a:endParaRPr>
          </a:p>
          <a:p>
            <a:pPr marL="457200" indent="-457200">
              <a:spcBef>
                <a:spcPct val="20000"/>
              </a:spcBef>
            </a:pP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4. 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① 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train data(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sub1 + sub2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) &amp; test data(sub3)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로 구분</a:t>
            </a:r>
            <a:endParaRPr lang="en-US" altLang="ko-KR" sz="2000" dirty="0">
              <a:solidFill>
                <a:prstClr val="black"/>
              </a:solidFill>
              <a:latin typeface="+mn-ea"/>
            </a:endParaRPr>
          </a:p>
          <a:p>
            <a:pPr marL="457200" indent="-457200">
              <a:spcBef>
                <a:spcPct val="20000"/>
              </a:spcBef>
            </a:pP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   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② </a:t>
            </a: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train data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로 </a:t>
            </a: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model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을 만들고</a:t>
            </a: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, test data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로 검증을 한 후</a:t>
            </a:r>
            <a:r>
              <a:rPr lang="en-US" altLang="ko-KR" sz="1600" dirty="0">
                <a:solidFill>
                  <a:prstClr val="black"/>
                </a:solidFill>
                <a:latin typeface="+mn-ea"/>
              </a:rPr>
              <a:t>, error </a:t>
            </a: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기록</a:t>
            </a:r>
            <a:endParaRPr lang="en-US" altLang="ko-KR" sz="1600" dirty="0">
              <a:solidFill>
                <a:prstClr val="black"/>
              </a:solidFill>
              <a:latin typeface="+mn-ea"/>
            </a:endParaRPr>
          </a:p>
          <a:p>
            <a:pPr marL="457200" indent="-457200">
              <a:spcBef>
                <a:spcPct val="20000"/>
              </a:spcBef>
            </a:pPr>
            <a:endParaRPr lang="en-US" altLang="ko-KR" sz="2000" dirty="0">
              <a:solidFill>
                <a:prstClr val="black"/>
              </a:solidFill>
              <a:latin typeface="+mn-ea"/>
            </a:endParaRPr>
          </a:p>
          <a:p>
            <a:pPr marL="457200" indent="-457200">
              <a:spcBef>
                <a:spcPct val="20000"/>
              </a:spcBef>
            </a:pP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	***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개의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error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의 평균을 구하여 지표로 사용</a:t>
            </a:r>
            <a:endParaRPr lang="en-US" altLang="ko-KR" sz="16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4030372"/>
            <a:ext cx="2987824" cy="20281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10" name="직선 연결선 9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8734841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41683" y="1244979"/>
            <a:ext cx="821428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7102" y="772538"/>
            <a:ext cx="665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5. Cross validation(</a:t>
            </a:r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교차검증</a:t>
            </a:r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) - k-fold cross validation</a:t>
            </a:r>
            <a:endParaRPr lang="ko-KR" altLang="en-US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2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cxnSp>
        <p:nvCxnSpPr>
          <p:cNvPr id="27" name="직선 연결선 26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161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7"/>
          <p:cNvSpPr/>
          <p:nvPr/>
        </p:nvSpPr>
        <p:spPr>
          <a:xfrm>
            <a:off x="0" y="6058552"/>
            <a:ext cx="9144000" cy="22794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58741" y="6060784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F0BC5-CC9D-4C63-A7C7-C9A0104C5019}"/>
              </a:ext>
            </a:extLst>
          </p:cNvPr>
          <p:cNvSpPr txBox="1"/>
          <p:nvPr/>
        </p:nvSpPr>
        <p:spPr>
          <a:xfrm>
            <a:off x="840682" y="1916833"/>
            <a:ext cx="76917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ct val="20000"/>
              </a:spcBef>
            </a:pP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여러 모델의 지표를 비교하여 최적의 모델을 선택</a:t>
            </a:r>
            <a:endParaRPr lang="en-US" altLang="ko-KR" sz="2000" dirty="0">
              <a:solidFill>
                <a:prstClr val="black"/>
              </a:solidFill>
              <a:latin typeface="+mn-ea"/>
            </a:endParaRPr>
          </a:p>
          <a:p>
            <a:pPr marL="457200" indent="-457200">
              <a:spcBef>
                <a:spcPct val="20000"/>
              </a:spcBef>
            </a:pPr>
            <a:endParaRPr lang="en-US" altLang="ko-KR" sz="2000" dirty="0">
              <a:solidFill>
                <a:prstClr val="black"/>
              </a:solidFill>
              <a:latin typeface="+mn-ea"/>
            </a:endParaRPr>
          </a:p>
          <a:p>
            <a:pPr marL="457200" indent="-457200">
              <a:spcBef>
                <a:spcPct val="20000"/>
              </a:spcBef>
            </a:pP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6. 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최적의 모델을 찾으면 전체 데이터를 가지고 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model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을 만들어</a:t>
            </a:r>
            <a:endParaRPr lang="en-US" altLang="ko-KR" sz="2000" dirty="0">
              <a:solidFill>
                <a:prstClr val="black"/>
              </a:solidFill>
              <a:latin typeface="+mn-ea"/>
            </a:endParaRPr>
          </a:p>
          <a:p>
            <a:pPr marL="457200" indent="-457200">
              <a:spcBef>
                <a:spcPct val="20000"/>
              </a:spcBef>
            </a:pP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	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사용</a:t>
            </a:r>
          </a:p>
          <a:p>
            <a:pPr marL="457200" indent="-457200">
              <a:spcBef>
                <a:spcPct val="20000"/>
              </a:spcBef>
            </a:pPr>
            <a:endParaRPr lang="ko-KR" altLang="en-US" sz="2000" dirty="0">
              <a:solidFill>
                <a:prstClr val="black"/>
              </a:solidFill>
              <a:latin typeface="+mn-ea"/>
            </a:endParaRPr>
          </a:p>
          <a:p>
            <a:pPr marL="457200" indent="-457200">
              <a:spcBef>
                <a:spcPct val="20000"/>
              </a:spcBef>
            </a:pP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**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k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값의 설정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보통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k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는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10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을 많이 사용</a:t>
            </a:r>
            <a:endParaRPr lang="en-US" altLang="ko-KR" sz="16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5" descr="BOAZ_Logo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37102" y="772538"/>
            <a:ext cx="665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5. Cross validation(</a:t>
            </a:r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교차검증</a:t>
            </a:r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) - k-fold cross validation</a:t>
            </a:r>
            <a:endParaRPr lang="ko-KR" altLang="en-US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657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7"/>
          <p:cNvSpPr/>
          <p:nvPr/>
        </p:nvSpPr>
        <p:spPr>
          <a:xfrm>
            <a:off x="0" y="6058552"/>
            <a:ext cx="9144000" cy="22794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58741" y="6060784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745961-139D-4E09-88A5-7B01117DE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3" y="1818167"/>
            <a:ext cx="6421695" cy="2769546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7102" y="772538"/>
            <a:ext cx="665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5. Cross validation(</a:t>
            </a:r>
            <a:r>
              <a:rPr lang="ko-KR" altLang="en-US" dirty="0">
                <a:latin typeface="HY나무B" panose="02030600000101010101" pitchFamily="18" charset="-127"/>
                <a:ea typeface="HY나무B" panose="02030600000101010101" pitchFamily="18" charset="-127"/>
              </a:rPr>
              <a:t>교차검증</a:t>
            </a:r>
            <a:r>
              <a:rPr lang="en-US" altLang="ko-KR" dirty="0">
                <a:latin typeface="HY나무B" panose="02030600000101010101" pitchFamily="18" charset="-127"/>
                <a:ea typeface="HY나무B" panose="02030600000101010101" pitchFamily="18" charset="-127"/>
              </a:rPr>
              <a:t>) - k-fold cross validation</a:t>
            </a:r>
            <a:endParaRPr lang="ko-KR" altLang="en-US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1833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7"/>
          <p:cNvSpPr/>
          <p:nvPr/>
        </p:nvSpPr>
        <p:spPr>
          <a:xfrm>
            <a:off x="0" y="6058552"/>
            <a:ext cx="9144000" cy="22794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58741" y="6060784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5" descr="BOAZ_Logo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9FBD7F3-75BC-4588-B435-F7160CC9C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5" y="151643"/>
            <a:ext cx="5833928" cy="24519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049DDA-28C7-4906-BA2C-F962362B9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69" y="2627512"/>
            <a:ext cx="7626331" cy="164677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24DA00-CD26-4BD3-BD22-E57F684C94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6" y="4377660"/>
            <a:ext cx="8780346" cy="154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74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7"/>
          <p:cNvSpPr/>
          <p:nvPr/>
        </p:nvSpPr>
        <p:spPr>
          <a:xfrm>
            <a:off x="0" y="6058552"/>
            <a:ext cx="9144000" cy="22794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58741" y="6060784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745961-139D-4E09-88A5-7B01117DE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16" y="1806272"/>
            <a:ext cx="6030167" cy="26006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2520AD-2204-46C8-B0B4-EE6E99CF7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62" y="768143"/>
            <a:ext cx="8193385" cy="3638817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7389742" y="156053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5" descr="BOAZ_Logo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880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7"/>
          <p:cNvSpPr/>
          <p:nvPr/>
        </p:nvSpPr>
        <p:spPr>
          <a:xfrm>
            <a:off x="0" y="6058552"/>
            <a:ext cx="9144000" cy="22794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58741" y="6060784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1A3A0A-EE02-4690-98C2-E5B16E0F6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69" y="668219"/>
            <a:ext cx="6611273" cy="240063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7"/>
            <a:ext cx="934056" cy="704850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620E17C-CD6B-4DC5-9DB2-FFE03AAB28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" t="2774" r="3991" b="3064"/>
          <a:stretch/>
        </p:blipFill>
        <p:spPr>
          <a:xfrm>
            <a:off x="1581240" y="2698663"/>
            <a:ext cx="6032528" cy="335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04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E8ECAF-2305-4B0F-A77E-38D7E9906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99" y="720319"/>
            <a:ext cx="6961972" cy="1579277"/>
          </a:xfrm>
          <a:prstGeom prst="rect">
            <a:avLst/>
          </a:prstGeom>
        </p:spPr>
      </p:pic>
      <p:sp>
        <p:nvSpPr>
          <p:cNvPr id="13" name="직사각형 17"/>
          <p:cNvSpPr/>
          <p:nvPr/>
        </p:nvSpPr>
        <p:spPr>
          <a:xfrm>
            <a:off x="0" y="6058552"/>
            <a:ext cx="9144000" cy="22794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58741" y="6060784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Picture 8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17" y="377382"/>
            <a:ext cx="934056" cy="6858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81815F-B73E-4AB7-BC96-EED351F67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90" y="2691103"/>
            <a:ext cx="7828586" cy="2502654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47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7"/>
          <p:cNvSpPr/>
          <p:nvPr/>
        </p:nvSpPr>
        <p:spPr>
          <a:xfrm>
            <a:off x="0" y="6058552"/>
            <a:ext cx="9144000" cy="22794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58741" y="6060784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97501" y="1626781"/>
            <a:ext cx="2620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+mn-ea"/>
              </a:rPr>
              <a:t>그리드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ko-KR" altLang="en-US" sz="2000" b="1" dirty="0" err="1">
                <a:latin typeface="+mn-ea"/>
              </a:rPr>
              <a:t>서치란</a:t>
            </a:r>
            <a:r>
              <a:rPr lang="en-US" altLang="ko-KR" sz="2000" b="1" dirty="0">
                <a:latin typeface="+mn-ea"/>
              </a:rPr>
              <a:t>?</a:t>
            </a:r>
            <a:endParaRPr lang="ko-KR" altLang="en-US" sz="2000" b="1" spc="-150" dirty="0">
              <a:solidFill>
                <a:schemeClr val="tx1">
                  <a:alpha val="99000"/>
                </a:schemeClr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1F0BC5-CC9D-4C63-A7C7-C9A0104C5019}"/>
              </a:ext>
            </a:extLst>
          </p:cNvPr>
          <p:cNvSpPr txBox="1"/>
          <p:nvPr/>
        </p:nvSpPr>
        <p:spPr>
          <a:xfrm>
            <a:off x="3512441" y="2260108"/>
            <a:ext cx="514615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모델 튜닝을 수행할 때 </a:t>
            </a:r>
            <a:r>
              <a:rPr lang="ko-KR" altLang="en-US" dirty="0" err="1">
                <a:solidFill>
                  <a:schemeClr val="accent1"/>
                </a:solidFill>
                <a:latin typeface="+mn-ea"/>
              </a:rPr>
              <a:t>하이퍼파라미터</a:t>
            </a:r>
            <a:r>
              <a:rPr lang="ko-KR" altLang="en-US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+mn-ea"/>
              </a:rPr>
              <a:t>값</a:t>
            </a:r>
            <a:r>
              <a:rPr lang="ko-KR" altLang="en-US" dirty="0">
                <a:latin typeface="+mn-ea"/>
              </a:rPr>
              <a:t>들의 좋은 조합을 찾아 낼 때까지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수동으로 </a:t>
            </a:r>
            <a:r>
              <a:rPr lang="ko-KR" altLang="en-US" dirty="0" err="1">
                <a:latin typeface="+mn-ea"/>
              </a:rPr>
              <a:t>하이퍼파라미터를</a:t>
            </a:r>
            <a:r>
              <a:rPr lang="ko-KR" altLang="en-US" dirty="0">
                <a:latin typeface="+mn-ea"/>
              </a:rPr>
              <a:t> 사용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>
              <a:defRPr/>
            </a:pPr>
            <a:endParaRPr lang="en-US" altLang="ko-KR" dirty="0">
              <a:latin typeface="+mn-ea"/>
            </a:endParaRPr>
          </a:p>
          <a:p>
            <a:pPr>
              <a:defRPr/>
            </a:pPr>
            <a:r>
              <a:rPr lang="ko-KR" altLang="en-US" dirty="0">
                <a:latin typeface="+mn-ea"/>
              </a:rPr>
              <a:t>어떤 </a:t>
            </a:r>
            <a:r>
              <a:rPr lang="ko-KR" altLang="en-US" dirty="0" err="1">
                <a:latin typeface="+mn-ea"/>
              </a:rPr>
              <a:t>하이퍼파라미터를</a:t>
            </a:r>
            <a:r>
              <a:rPr lang="ko-KR" altLang="en-US" dirty="0">
                <a:latin typeface="+mn-ea"/>
              </a:rPr>
              <a:t> 실험하고 </a:t>
            </a:r>
            <a:r>
              <a:rPr lang="ko-KR" altLang="en-US" dirty="0" err="1">
                <a:latin typeface="+mn-ea"/>
              </a:rPr>
              <a:t>싶은지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어떤 값들을 시험해 보아야 하는지를 알려주는 것</a:t>
            </a:r>
            <a:endParaRPr lang="en-US" altLang="ko-KR" dirty="0">
              <a:latin typeface="+mn-ea"/>
            </a:endParaRPr>
          </a:p>
          <a:p>
            <a:pPr>
              <a:defRPr/>
            </a:pPr>
            <a:endParaRPr lang="en-US" altLang="ko-KR" sz="2000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  <a:p>
            <a:pPr>
              <a:defRPr/>
            </a:pPr>
            <a:endParaRPr lang="ko-KR" altLang="en-US" dirty="0"/>
          </a:p>
        </p:txBody>
      </p:sp>
      <p:pic>
        <p:nvPicPr>
          <p:cNvPr id="8" name="내용 개체 틀 2">
            <a:extLst>
              <a:ext uri="{FF2B5EF4-FFF2-40B4-BE49-F238E27FC236}">
                <a16:creationId xmlns:a16="http://schemas.microsoft.com/office/drawing/2014/main" id="{5E1E68FA-8EF5-4F66-9229-ABC31F72E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685" y="1626781"/>
            <a:ext cx="3213268" cy="2016228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3008" y="757149"/>
            <a:ext cx="4284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6. Grid search (</a:t>
            </a:r>
            <a:r>
              <a:rPr lang="ko-KR" altLang="en-US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그리드 </a:t>
            </a:r>
            <a:r>
              <a:rPr lang="ko-KR" altLang="en-US" sz="2000" dirty="0" err="1">
                <a:latin typeface="HY나무B" panose="02030600000101010101" pitchFamily="18" charset="-127"/>
                <a:ea typeface="HY나무B" panose="02030600000101010101" pitchFamily="18" charset="-127"/>
              </a:rPr>
              <a:t>서치</a:t>
            </a:r>
            <a:r>
              <a:rPr lang="en-US" altLang="ko-KR" sz="2000" dirty="0">
                <a:latin typeface="HY나무B" panose="02030600000101010101" pitchFamily="18" charset="-127"/>
                <a:ea typeface="HY나무B" panose="02030600000101010101" pitchFamily="18" charset="-127"/>
              </a:rPr>
              <a:t>)</a:t>
            </a:r>
            <a:endParaRPr lang="ko-KR" altLang="en-US" sz="2000" dirty="0"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pic>
        <p:nvPicPr>
          <p:cNvPr id="21" name="Picture 8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17" y="377382"/>
            <a:ext cx="934056" cy="7496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1506" y="4476307"/>
            <a:ext cx="839483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*</a:t>
            </a:r>
            <a:r>
              <a:rPr lang="en-US" altLang="ko-KR" sz="17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하이퍼파라미터</a:t>
            </a:r>
            <a:r>
              <a:rPr lang="en-US" altLang="ko-KR" sz="1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(</a:t>
            </a:r>
            <a:r>
              <a:rPr lang="en-US" altLang="ko-KR" sz="17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초매개변수</a:t>
            </a:r>
            <a:r>
              <a:rPr lang="en-US" altLang="ko-KR" sz="1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)</a:t>
            </a:r>
            <a:r>
              <a:rPr lang="ko-KR" altLang="en-US" sz="1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란</a:t>
            </a:r>
            <a:r>
              <a:rPr lang="en-US" altLang="ko-KR" sz="1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?</a:t>
            </a:r>
            <a:r>
              <a:rPr lang="ko-KR" altLang="en-US" sz="17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endParaRPr lang="en-US" altLang="ko-KR" sz="1700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  <a:p>
            <a:pPr>
              <a:defRPr/>
            </a:pP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  <a:p>
            <a:pPr>
              <a:defRPr/>
            </a:pP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신경망을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트레이닝시켜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정확도를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높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일 때 </a:t>
            </a: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실험이나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경험을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통해서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결정하는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값</a:t>
            </a:r>
          </a:p>
          <a:p>
            <a:pPr>
              <a:defRPr/>
            </a:pPr>
            <a:endParaRPr lang="en-US" altLang="ko-KR" sz="1000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예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) K-</a:t>
            </a:r>
            <a:r>
              <a:rPr lang="en-US" altLang="ko-KR" sz="16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nn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의 </a:t>
            </a:r>
            <a:r>
              <a:rPr lang="en-US" altLang="ko-KR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k</a:t>
            </a:r>
            <a:r>
              <a: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값</a:t>
            </a:r>
            <a:endParaRPr lang="en-US" altLang="ko-KR" sz="1600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309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7"/>
          <p:cNvSpPr/>
          <p:nvPr/>
        </p:nvSpPr>
        <p:spPr>
          <a:xfrm>
            <a:off x="0" y="6058552"/>
            <a:ext cx="9144000" cy="22794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558741" y="6060784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06802F-09AA-44FA-8A46-0B0BD1E86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90" y="2917581"/>
            <a:ext cx="4829849" cy="3000794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94083" y="13973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B223286-242E-4B01-A6F6-270BFDBFB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9" y="364909"/>
            <a:ext cx="7985051" cy="255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31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741" y="751797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1. </a:t>
            </a:r>
            <a:r>
              <a:rPr lang="ko-KR" altLang="en-US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머신러닝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 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비지도학습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79219" y="2783866"/>
            <a:ext cx="327079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  <a:latin typeface="-윤고딕320" panose="020B0600000101010101" charset="-127"/>
                <a:ea typeface="-윤고딕320" panose="020B0600000101010101" charset="-127"/>
              </a:rPr>
              <a:t>지진이 내년에 일어날지 여부</a:t>
            </a:r>
            <a:r>
              <a:rPr lang="en-US" altLang="ko-KR" dirty="0">
                <a:solidFill>
                  <a:schemeClr val="bg1"/>
                </a:solidFill>
                <a:latin typeface="-윤고딕320" panose="020B0600000101010101" charset="-127"/>
                <a:ea typeface="-윤고딕320" panose="020B0600000101010101" charset="-127"/>
              </a:rPr>
              <a:t>  </a:t>
            </a:r>
            <a:r>
              <a:rPr lang="en-US" altLang="ko-KR" dirty="0">
                <a:solidFill>
                  <a:schemeClr val="bg1"/>
                </a:solidFill>
              </a:rPr>
              <a:t> •  </a:t>
            </a:r>
            <a:r>
              <a:rPr lang="ko-KR" altLang="en-US" dirty="0">
                <a:solidFill>
                  <a:schemeClr val="bg1"/>
                </a:solidFill>
                <a:latin typeface="-윤고딕320" panose="020B0600000101010101" charset="-127"/>
                <a:ea typeface="-윤고딕320" panose="020B0600000101010101" charset="-127"/>
              </a:rPr>
              <a:t>축구 팀의 승패 </a:t>
            </a:r>
            <a:endParaRPr lang="en-US" altLang="ko-KR" dirty="0">
              <a:solidFill>
                <a:schemeClr val="bg1"/>
              </a:solidFill>
              <a:latin typeface="-윤고딕320" panose="020B0600000101010101" charset="-127"/>
              <a:ea typeface="-윤고딕320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  <a:latin typeface="-윤고딕320" panose="020B0600000101010101" charset="-127"/>
                <a:ea typeface="-윤고딕320" panose="020B0600000101010101" charset="-127"/>
              </a:rPr>
              <a:t>대출자의 채무 이행 여부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70802" y="2789396"/>
            <a:ext cx="366827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</a:rPr>
              <a:t>범주를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개 이상의 레벨을 가짐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</a:rPr>
              <a:t>범주의 레벨은 서수</a:t>
            </a:r>
            <a:r>
              <a:rPr lang="en-US" altLang="ko-KR" dirty="0">
                <a:solidFill>
                  <a:schemeClr val="bg1"/>
                </a:solidFill>
              </a:rPr>
              <a:t> x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</a:rPr>
              <a:t>범주 예측 </a:t>
            </a:r>
            <a:r>
              <a:rPr lang="en-US" altLang="ko-KR" dirty="0">
                <a:solidFill>
                  <a:schemeClr val="bg1"/>
                </a:solidFill>
              </a:rPr>
              <a:t>= </a:t>
            </a:r>
            <a:r>
              <a:rPr lang="ko-KR" altLang="en-US" dirty="0">
                <a:solidFill>
                  <a:schemeClr val="bg1"/>
                </a:solidFill>
              </a:rPr>
              <a:t>분류 알고리즘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371146" y="5161051"/>
            <a:ext cx="2942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</a:rPr>
              <a:t>선형 회귀 모델로 적합화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</a:rPr>
              <a:t>테스트 점수 예측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• </a:t>
            </a:r>
            <a:r>
              <a:rPr lang="ko-KR" altLang="en-US" dirty="0">
                <a:solidFill>
                  <a:schemeClr val="bg1"/>
                </a:solidFill>
              </a:rPr>
              <a:t>실험값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수입 예측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19651E-1CD0-4C5A-AA12-C4B78118F4EC}"/>
              </a:ext>
            </a:extLst>
          </p:cNvPr>
          <p:cNvSpPr txBox="1"/>
          <p:nvPr/>
        </p:nvSpPr>
        <p:spPr>
          <a:xfrm>
            <a:off x="876741" y="1475091"/>
            <a:ext cx="611119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: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데이터 자체에서 유용한 패턴을 찾아내는 학습방법</a:t>
            </a:r>
            <a:endParaRPr lang="en-US" altLang="ko-KR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+mn-ea"/>
            </a:endParaRPr>
          </a:p>
          <a:p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Ex)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군집화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이상추출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데이터 분포 추측</a:t>
            </a:r>
            <a:endParaRPr lang="en-US" altLang="ko-KR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+mn-ea"/>
            </a:endParaRPr>
          </a:p>
          <a:p>
            <a:endParaRPr lang="en-US" altLang="ko-KR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+mn-ea"/>
            </a:endParaRPr>
          </a:p>
          <a:p>
            <a:endParaRPr lang="en-US" altLang="ko-KR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+mn-ea"/>
            </a:endParaRPr>
          </a:p>
          <a:p>
            <a:r>
              <a:rPr lang="en-US" altLang="ko-KR" sz="17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- </a:t>
            </a:r>
            <a:r>
              <a:rPr lang="ko-KR" altLang="en-US" sz="17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지도학습 </a:t>
            </a:r>
            <a:r>
              <a:rPr lang="en-US" altLang="ko-KR" sz="17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vs </a:t>
            </a:r>
            <a:r>
              <a:rPr lang="ko-KR" altLang="en-US" sz="17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비지도학습 </a:t>
            </a:r>
            <a:endParaRPr lang="en-US" altLang="ko-KR" sz="1700" b="1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+mn-ea"/>
            </a:endParaRPr>
          </a:p>
          <a:p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특정 값을 계산하는 함수로 추측 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vs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 데이터의 성질 직접 추측</a:t>
            </a:r>
            <a:endParaRPr lang="en-US" altLang="ko-KR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AE2075-99EA-4108-92BE-411DCA9D9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32" y="3453092"/>
            <a:ext cx="8037082" cy="228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334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F88627-9D07-4779-9F0A-E40CAF56C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90" y="662620"/>
            <a:ext cx="8167746" cy="4347498"/>
          </a:xfrm>
          <a:prstGeom prst="rect">
            <a:avLst/>
          </a:prstGeom>
        </p:spPr>
      </p:pic>
      <p:sp>
        <p:nvSpPr>
          <p:cNvPr id="13" name="직사각형 17"/>
          <p:cNvSpPr/>
          <p:nvPr/>
        </p:nvSpPr>
        <p:spPr>
          <a:xfrm>
            <a:off x="0" y="6058552"/>
            <a:ext cx="9144000" cy="22794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58741" y="6060784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Picture 8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17" y="398921"/>
            <a:ext cx="934056" cy="71749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684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61CA91C-E3C1-400D-9581-59763A039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03" y="756129"/>
            <a:ext cx="6946171" cy="3773340"/>
          </a:xfrm>
          <a:prstGeom prst="rect">
            <a:avLst/>
          </a:prstGeom>
        </p:spPr>
      </p:pic>
      <p:sp>
        <p:nvSpPr>
          <p:cNvPr id="13" name="직사각형 17"/>
          <p:cNvSpPr/>
          <p:nvPr/>
        </p:nvSpPr>
        <p:spPr>
          <a:xfrm>
            <a:off x="0" y="6058552"/>
            <a:ext cx="9144000" cy="22794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58741" y="6060784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Picture 8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17" y="377382"/>
            <a:ext cx="934056" cy="587375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0C25C61-05A7-4836-A0B7-E63703611FF0}"/>
              </a:ext>
            </a:extLst>
          </p:cNvPr>
          <p:cNvSpPr txBox="1">
            <a:spLocks/>
          </p:cNvSpPr>
          <p:nvPr/>
        </p:nvSpPr>
        <p:spPr>
          <a:xfrm>
            <a:off x="397217" y="5036113"/>
            <a:ext cx="8272130" cy="4271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ko-KR" altLang="en-US" sz="2400" dirty="0">
                <a:latin typeface="+mn-ea"/>
              </a:rPr>
              <a:t>매개변수 그리드 </a:t>
            </a:r>
            <a:r>
              <a:rPr lang="en-US" altLang="ko-KR" sz="2400" dirty="0">
                <a:latin typeface="+mn-ea"/>
              </a:rPr>
              <a:t>&gt;</a:t>
            </a:r>
            <a:r>
              <a:rPr lang="ko-KR" altLang="en-US" sz="2400" dirty="0">
                <a:latin typeface="+mn-ea"/>
              </a:rPr>
              <a:t> 교차검증 </a:t>
            </a:r>
            <a:r>
              <a:rPr lang="en-US" altLang="ko-KR" sz="2400" dirty="0">
                <a:latin typeface="+mn-ea"/>
              </a:rPr>
              <a:t>&gt;</a:t>
            </a:r>
            <a:r>
              <a:rPr lang="ko-KR" altLang="en-US" sz="2400" dirty="0">
                <a:latin typeface="+mn-ea"/>
              </a:rPr>
              <a:t> 최적 매개변수 </a:t>
            </a:r>
            <a:r>
              <a:rPr lang="en-US" altLang="ko-KR" sz="2400" dirty="0">
                <a:latin typeface="+mn-ea"/>
              </a:rPr>
              <a:t>&gt;</a:t>
            </a:r>
            <a:r>
              <a:rPr lang="ko-KR" altLang="en-US" sz="2400" dirty="0">
                <a:latin typeface="+mn-ea"/>
              </a:rPr>
              <a:t> 최종평가</a:t>
            </a:r>
          </a:p>
          <a:p>
            <a:pPr>
              <a:defRPr/>
            </a:pPr>
            <a:endParaRPr lang="en-US" altLang="ko-KR" sz="2400" dirty="0">
              <a:latin typeface="+mn-ea"/>
            </a:endParaRPr>
          </a:p>
          <a:p>
            <a:pPr>
              <a:defRPr/>
            </a:pPr>
            <a:endParaRPr lang="en-US" altLang="ko-KR" sz="2400" dirty="0"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0373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93" y="804896"/>
            <a:ext cx="6939562" cy="3594527"/>
          </a:xfrm>
          <a:prstGeom prst="rect">
            <a:avLst/>
          </a:prstGeom>
        </p:spPr>
      </p:pic>
      <p:sp>
        <p:nvSpPr>
          <p:cNvPr id="13" name="직사각형 17"/>
          <p:cNvSpPr/>
          <p:nvPr/>
        </p:nvSpPr>
        <p:spPr>
          <a:xfrm>
            <a:off x="0" y="6058552"/>
            <a:ext cx="9144000" cy="22794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58741" y="6060784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9" name="Picture 8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17" y="377382"/>
            <a:ext cx="934056" cy="5873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386206" y="1139576"/>
            <a:ext cx="54176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2400" spc="-150" dirty="0">
              <a:solidFill>
                <a:schemeClr val="tx1">
                  <a:alpha val="99000"/>
                </a:schemeClr>
              </a:solidFill>
              <a:latin typeface="HY신명조" pitchFamily="18" charset="-127"/>
              <a:ea typeface="HY신명조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41683" y="668219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658599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41683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475621" y="1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8756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7"/>
          <p:cNvSpPr/>
          <p:nvPr/>
        </p:nvSpPr>
        <p:spPr>
          <a:xfrm>
            <a:off x="0" y="4041023"/>
            <a:ext cx="9144000" cy="79679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22674" y="4147030"/>
            <a:ext cx="2647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감사합니다</a:t>
            </a:r>
          </a:p>
        </p:txBody>
      </p:sp>
      <p:pic>
        <p:nvPicPr>
          <p:cNvPr id="5" name="Picture 8" descr="BOAZ_Logo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74" y="1579749"/>
            <a:ext cx="2408342" cy="202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89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6740" y="751797"/>
            <a:ext cx="15103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Knn</a:t>
            </a:r>
            <a:r>
              <a:rPr lang="en-US" altLang="ko-KR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알고리즘 </a:t>
            </a:r>
            <a:endParaRPr lang="ko-KR" altLang="en-US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7903" y="1520456"/>
            <a:ext cx="7653705" cy="3790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spc="-150" dirty="0" err="1">
                <a:solidFill>
                  <a:schemeClr val="accent2">
                    <a:lumMod val="75000"/>
                    <a:alpha val="99000"/>
                  </a:schemeClr>
                </a:solidFill>
                <a:latin typeface="+mn-ea"/>
              </a:rPr>
              <a:t>Knn</a:t>
            </a:r>
            <a:r>
              <a:rPr lang="en-US" altLang="ko-KR" sz="2000" b="1" spc="-150" dirty="0">
                <a:solidFill>
                  <a:schemeClr val="accent2">
                    <a:lumMod val="75000"/>
                    <a:alpha val="99000"/>
                  </a:schemeClr>
                </a:solidFill>
                <a:latin typeface="+mn-ea"/>
              </a:rPr>
              <a:t> </a:t>
            </a:r>
            <a:r>
              <a:rPr lang="ko-KR" altLang="en-US" sz="2000" b="1" spc="-150" dirty="0">
                <a:solidFill>
                  <a:schemeClr val="accent2">
                    <a:lumMod val="75000"/>
                    <a:alpha val="99000"/>
                  </a:schemeClr>
                </a:solidFill>
                <a:latin typeface="+mn-ea"/>
              </a:rPr>
              <a:t>알고리즘</a:t>
            </a:r>
            <a:r>
              <a:rPr lang="en-US" altLang="ko-KR" sz="2000" b="1" spc="-150" dirty="0">
                <a:solidFill>
                  <a:schemeClr val="accent2">
                    <a:lumMod val="75000"/>
                    <a:alpha val="99000"/>
                  </a:schemeClr>
                </a:solidFill>
                <a:latin typeface="+mn-ea"/>
              </a:rPr>
              <a:t> </a:t>
            </a:r>
            <a:r>
              <a:rPr lang="en-US" altLang="ko-KR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: K – nearest neighbors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- </a:t>
            </a:r>
            <a:r>
              <a:rPr lang="ko-KR" altLang="en-US" sz="2000" b="1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머신러닝</a:t>
            </a:r>
            <a:r>
              <a:rPr lang="ko-KR" altLang="en-US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 </a:t>
            </a:r>
            <a:r>
              <a:rPr lang="en-US" altLang="ko-KR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– </a:t>
            </a:r>
            <a:r>
              <a:rPr lang="ko-KR" altLang="en-US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지도학습 </a:t>
            </a:r>
            <a:r>
              <a:rPr lang="en-US" altLang="ko-KR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분류</a:t>
            </a:r>
            <a:endParaRPr lang="en-US" altLang="ko-KR" sz="2000" b="1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2000" b="1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- </a:t>
            </a:r>
            <a:r>
              <a:rPr lang="ko-KR" altLang="en-US" sz="2000" b="1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+mn-ea"/>
              </a:rPr>
              <a:t>새로운 데이터가 어느 그룹에 속하는지 분류하기 위해 그 데이터와 가장 가까이 있는 데이터를 알아보는 알고리즘</a:t>
            </a:r>
            <a:endParaRPr lang="en-US" altLang="ko-KR" sz="2000" b="1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ko-KR" sz="2000" b="1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endParaRPr lang="ko-KR" altLang="en-US" sz="2000" b="1" spc="-150" dirty="0">
              <a:solidFill>
                <a:schemeClr val="tx1">
                  <a:lumMod val="95000"/>
                  <a:lumOff val="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06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651" y="1839955"/>
            <a:ext cx="4028691" cy="380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8683" y="780452"/>
            <a:ext cx="498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Knn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알고리즘  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:  </a:t>
            </a:r>
            <a:r>
              <a:rPr lang="ko-KR" altLang="en-US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최근접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이웃을  사용한  분류</a:t>
            </a:r>
          </a:p>
        </p:txBody>
      </p:sp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7936" y="1655289"/>
            <a:ext cx="16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[</a:t>
            </a:r>
            <a:r>
              <a:rPr lang="ko-KR" altLang="en-US" b="1" dirty="0">
                <a:latin typeface="+mj-ea"/>
                <a:ea typeface="+mj-ea"/>
              </a:rPr>
              <a:t>눈 가린 식사</a:t>
            </a:r>
            <a:r>
              <a:rPr lang="en-US" altLang="ko-KR" b="1" dirty="0">
                <a:latin typeface="+mj-ea"/>
                <a:ea typeface="+mj-ea"/>
              </a:rPr>
              <a:t>]</a:t>
            </a:r>
            <a:endParaRPr lang="ko-KR" altLang="en-US" b="1" dirty="0"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630087"/>
              </p:ext>
            </p:extLst>
          </p:nvPr>
        </p:nvGraphicFramePr>
        <p:xfrm>
          <a:off x="154994" y="2203561"/>
          <a:ext cx="4417008" cy="2981706"/>
        </p:xfrm>
        <a:graphic>
          <a:graphicData uri="http://schemas.openxmlformats.org/drawingml/2006/table">
            <a:tbl>
              <a:tblPr/>
              <a:tblGrid>
                <a:gridCol w="1104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4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1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재료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단맛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아삭거림의 정도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음식 종류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apple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9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과일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bacon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단백질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banana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과일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9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carrot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7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야채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9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celery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야채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4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cheese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단백질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877" y="2024621"/>
            <a:ext cx="3988303" cy="3693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652" y="1936131"/>
            <a:ext cx="3866751" cy="371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28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7389742" y="134787"/>
            <a:ext cx="175425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7475621" y="2"/>
            <a:ext cx="0" cy="132523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41688" y="668220"/>
            <a:ext cx="126215" cy="577971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2828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41688" y="1244979"/>
            <a:ext cx="8114655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658604" y="48184"/>
            <a:ext cx="21497" cy="680981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BOAZ_Logo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68" y="313648"/>
            <a:ext cx="934056" cy="704851"/>
          </a:xfrm>
          <a:prstGeom prst="rect">
            <a:avLst/>
          </a:prstGeom>
        </p:spPr>
      </p:pic>
      <p:sp>
        <p:nvSpPr>
          <p:cNvPr id="21" name="직사각형 17"/>
          <p:cNvSpPr/>
          <p:nvPr/>
        </p:nvSpPr>
        <p:spPr>
          <a:xfrm>
            <a:off x="0" y="6584463"/>
            <a:ext cx="9144000" cy="27353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558741" y="6587143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국내 최초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Big Data </a:t>
            </a:r>
            <a:r>
              <a:rPr lang="ko-KR" altLang="en-US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연합동아리 </a:t>
            </a:r>
            <a:r>
              <a:rPr lang="en-US" altLang="ko-KR" sz="1000" spc="-150" dirty="0">
                <a:solidFill>
                  <a:schemeClr val="bg1">
                    <a:lumMod val="95000"/>
                    <a:alpha val="99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BOAZ</a:t>
            </a:r>
            <a:endParaRPr lang="ko-KR" altLang="en-US" sz="1000" spc="-150" dirty="0">
              <a:solidFill>
                <a:schemeClr val="bg1">
                  <a:lumMod val="95000"/>
                  <a:alpha val="99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7936" y="1655289"/>
            <a:ext cx="162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[</a:t>
            </a:r>
            <a:r>
              <a:rPr lang="ko-KR" altLang="en-US" b="1" dirty="0">
                <a:latin typeface="+mj-ea"/>
                <a:ea typeface="+mj-ea"/>
              </a:rPr>
              <a:t>눈 가린 식사</a:t>
            </a:r>
            <a:r>
              <a:rPr lang="en-US" altLang="ko-KR" b="1" dirty="0">
                <a:latin typeface="+mj-ea"/>
                <a:ea typeface="+mj-ea"/>
              </a:rPr>
              <a:t>]</a:t>
            </a:r>
            <a:endParaRPr lang="ko-KR" altLang="en-US" b="1" dirty="0"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423102"/>
              </p:ext>
            </p:extLst>
          </p:nvPr>
        </p:nvGraphicFramePr>
        <p:xfrm>
          <a:off x="154994" y="2203561"/>
          <a:ext cx="4417008" cy="2981706"/>
        </p:xfrm>
        <a:graphic>
          <a:graphicData uri="http://schemas.openxmlformats.org/drawingml/2006/table">
            <a:tbl>
              <a:tblPr/>
              <a:tblGrid>
                <a:gridCol w="1104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4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18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재료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단맛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아삭거림의 정도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음식 종류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apple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9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과일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bacon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단백질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banana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과일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9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carrot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7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야채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9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celery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야채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4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cheese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단백질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BBBB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748" y="1839955"/>
            <a:ext cx="4006140" cy="365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01483" y="5715000"/>
            <a:ext cx="5769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Tomato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는 과일인가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? </a:t>
            </a:r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야채인가</a:t>
            </a:r>
            <a:r>
              <a:rPr lang="en-US" altLang="ko-KR" sz="2400" dirty="0">
                <a:solidFill>
                  <a:schemeClr val="accent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?</a:t>
            </a:r>
            <a:endParaRPr lang="ko-KR" altLang="en-US" sz="2400" dirty="0">
              <a:solidFill>
                <a:schemeClr val="accent2">
                  <a:lumMod val="7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96"/>
          <a:stretch/>
        </p:blipFill>
        <p:spPr bwMode="auto">
          <a:xfrm>
            <a:off x="4679480" y="1750258"/>
            <a:ext cx="3956856" cy="3739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6357598" y="1839955"/>
            <a:ext cx="1975622" cy="1014414"/>
            <a:chOff x="6357598" y="1839955"/>
            <a:chExt cx="1975622" cy="1014414"/>
          </a:xfrm>
        </p:grpSpPr>
        <p:sp>
          <p:nvSpPr>
            <p:cNvPr id="5" name="모서리가 둥근 사각형 설명선 4"/>
            <p:cNvSpPr/>
            <p:nvPr/>
          </p:nvSpPr>
          <p:spPr>
            <a:xfrm>
              <a:off x="6357598" y="1839955"/>
              <a:ext cx="1975622" cy="1014414"/>
            </a:xfrm>
            <a:prstGeom prst="wedgeRoundRectCallout">
              <a:avLst>
                <a:gd name="adj1" fmla="val -32258"/>
                <a:gd name="adj2" fmla="val 134613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410662" y="2147107"/>
              <a:ext cx="1841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/>
                <a:t>유클리드</a:t>
              </a:r>
              <a:r>
                <a:rPr lang="ko-KR" altLang="en-US" sz="2000" dirty="0"/>
                <a:t> 거리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390B8F-143F-430F-902C-596186C91F27}"/>
              </a:ext>
            </a:extLst>
          </p:cNvPr>
          <p:cNvSpPr txBox="1"/>
          <p:nvPr/>
        </p:nvSpPr>
        <p:spPr>
          <a:xfrm>
            <a:off x="878683" y="780452"/>
            <a:ext cx="498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Knn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알고리즘  </a:t>
            </a:r>
            <a:r>
              <a:rPr lang="en-US" altLang="ko-KR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:  </a:t>
            </a:r>
            <a:r>
              <a:rPr lang="ko-KR" altLang="en-US" spc="-150" dirty="0" err="1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최근접</a:t>
            </a:r>
            <a:r>
              <a:rPr lang="ko-KR" altLang="en-US" spc="-150" dirty="0">
                <a:solidFill>
                  <a:schemeClr val="tx1">
                    <a:lumMod val="95000"/>
                    <a:lumOff val="5000"/>
                    <a:alpha val="99000"/>
                  </a:schemeClr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 이웃을  사용한  분류</a:t>
            </a:r>
          </a:p>
        </p:txBody>
      </p:sp>
    </p:spTree>
    <p:extLst>
      <p:ext uri="{BB962C8B-B14F-4D97-AF65-F5344CB8AC3E}">
        <p14:creationId xmlns:p14="http://schemas.microsoft.com/office/powerpoint/2010/main" val="31648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5380</TotalTime>
  <Words>2522</Words>
  <Application>Microsoft Office PowerPoint</Application>
  <PresentationFormat>화면 슬라이드 쇼(4:3)</PresentationFormat>
  <Paragraphs>510</Paragraphs>
  <Slides>63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6" baseType="lpstr">
      <vt:lpstr>HY견고딕</vt:lpstr>
      <vt:lpstr>HY신명조</vt:lpstr>
      <vt:lpstr>Wingdings</vt:lpstr>
      <vt:lpstr>맑은 고딕</vt:lpstr>
      <vt:lpstr>Calibri</vt:lpstr>
      <vt:lpstr>Helvetica</vt:lpstr>
      <vt:lpstr>Cambria Math</vt:lpstr>
      <vt:lpstr>HY나무B</vt:lpstr>
      <vt:lpstr>함초롬바탕</vt:lpstr>
      <vt:lpstr>Arial</vt:lpstr>
      <vt:lpstr>-윤고딕330</vt:lpstr>
      <vt:lpstr>-윤고딕320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이주은</dc:creator>
  <cp:lastModifiedBy>김강민</cp:lastModifiedBy>
  <cp:revision>359</cp:revision>
  <dcterms:created xsi:type="dcterms:W3CDTF">2013-10-27T06:00:04Z</dcterms:created>
  <dcterms:modified xsi:type="dcterms:W3CDTF">2018-03-15T06:27:59Z</dcterms:modified>
</cp:coreProperties>
</file>